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BA9231-4815-47C0-BE48-11C805D90818}">
  <a:tblStyle styleId="{44BA9231-4815-47C0-BE48-11C805D9081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34e7c3d4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34e7c3d4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55981a63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55981a6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55981a6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55981a6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55981a63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55981a63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7559ef0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7559ef0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7559ef0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7559ef0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7559ef0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7559ef0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7559ef0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7559ef0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7559ef0f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7559ef0f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55981a63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55981a6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PC calculation during 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5a31b96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15a31b96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c071df235143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bc071df235143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7575c719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7575c719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75b37a5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75b37a5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55981a63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55981a63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7575c7191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17575c7191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7575c719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7575c719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55981a6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55981a6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55981a6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55981a6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55981a6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55981a6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7575c71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7575c71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55981a63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55981a63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55981a6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55981a6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594233"/>
            <a:ext cx="5361300" cy="1448100"/>
          </a:xfrm>
          <a:prstGeom prst="rect">
            <a:avLst/>
          </a:prstGeom>
        </p:spPr>
        <p:txBody>
          <a:bodyPr anchorCtr="0" anchor="ctr" bIns="91425" lIns="91425" spcFirstLastPara="1" rIns="91425" wrap="square" tIns="91425">
            <a:normAutofit fontScale="90000"/>
          </a:bodyPr>
          <a:lstStyle/>
          <a:p>
            <a:pPr indent="0" lvl="0" marL="0" marR="38100" rtl="0" algn="ctr">
              <a:spcBef>
                <a:spcPts val="9899"/>
              </a:spcBef>
              <a:spcAft>
                <a:spcPts val="0"/>
              </a:spcAft>
              <a:buNone/>
            </a:pPr>
            <a:r>
              <a:rPr lang="en" sz="4202">
                <a:latin typeface="Times New Roman"/>
                <a:ea typeface="Times New Roman"/>
                <a:cs typeface="Times New Roman"/>
                <a:sym typeface="Times New Roman"/>
              </a:rPr>
              <a:t>Time Management Application</a:t>
            </a:r>
            <a:endParaRPr sz="7800"/>
          </a:p>
        </p:txBody>
      </p:sp>
      <p:sp>
        <p:nvSpPr>
          <p:cNvPr id="129" name="Google Shape;129;p13"/>
          <p:cNvSpPr txBox="1"/>
          <p:nvPr>
            <p:ph idx="1" type="subTitle"/>
          </p:nvPr>
        </p:nvSpPr>
        <p:spPr>
          <a:xfrm>
            <a:off x="1469100" y="3042325"/>
            <a:ext cx="6205800" cy="1047900"/>
          </a:xfrm>
          <a:prstGeom prst="rect">
            <a:avLst/>
          </a:prstGeom>
        </p:spPr>
        <p:txBody>
          <a:bodyPr anchorCtr="0" anchor="t" bIns="91425" lIns="91425" spcFirstLastPara="1" rIns="91425" wrap="square" tIns="91425">
            <a:noAutofit/>
          </a:bodyPr>
          <a:lstStyle/>
          <a:p>
            <a:pPr indent="0" lvl="0" marL="0" marR="38100" rtl="0" algn="ctr">
              <a:lnSpc>
                <a:spcPct val="80000"/>
              </a:lnSpc>
              <a:spcBef>
                <a:spcPts val="2762"/>
              </a:spcBef>
              <a:spcAft>
                <a:spcPts val="0"/>
              </a:spcAft>
              <a:buClr>
                <a:schemeClr val="dk1"/>
              </a:buClr>
              <a:buSzPts val="935"/>
              <a:buFont typeface="Arial"/>
              <a:buNone/>
            </a:pPr>
            <a:r>
              <a:rPr lang="en" sz="1600">
                <a:latin typeface="Times New Roman"/>
                <a:ea typeface="Times New Roman"/>
                <a:cs typeface="Times New Roman"/>
                <a:sym typeface="Times New Roman"/>
              </a:rPr>
              <a:t>Group Members:</a:t>
            </a:r>
            <a:endParaRPr sz="1600">
              <a:latin typeface="Times New Roman"/>
              <a:ea typeface="Times New Roman"/>
              <a:cs typeface="Times New Roman"/>
              <a:sym typeface="Times New Roman"/>
            </a:endParaRPr>
          </a:p>
          <a:p>
            <a:pPr indent="0" lvl="0" marL="0" rtl="0" algn="ctr">
              <a:lnSpc>
                <a:spcPct val="95000"/>
              </a:lnSpc>
              <a:spcBef>
                <a:spcPts val="0"/>
              </a:spcBef>
              <a:spcAft>
                <a:spcPts val="0"/>
              </a:spcAft>
              <a:buSzPts val="935"/>
              <a:buNone/>
            </a:pPr>
            <a:r>
              <a:rPr lang="en" sz="1600">
                <a:latin typeface="Times New Roman"/>
                <a:ea typeface="Times New Roman"/>
                <a:cs typeface="Times New Roman"/>
                <a:sym typeface="Times New Roman"/>
              </a:rPr>
              <a:t>Alex Countryman, Alex Tang, Aston Esquivel, Chris Cowan, Faizan-Ali Lalani, Griffin Tamm, Lawrence Ho, Michael Zeller, Yousef Ali</a:t>
            </a:r>
            <a:endParaRPr sz="2380"/>
          </a:p>
        </p:txBody>
      </p:sp>
      <p:sp>
        <p:nvSpPr>
          <p:cNvPr id="130" name="Google Shape;130;p13"/>
          <p:cNvSpPr txBox="1"/>
          <p:nvPr/>
        </p:nvSpPr>
        <p:spPr>
          <a:xfrm>
            <a:off x="1469100" y="1075675"/>
            <a:ext cx="6205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Calibri"/>
                <a:ea typeface="Calibri"/>
                <a:cs typeface="Calibri"/>
                <a:sym typeface="Calibri"/>
              </a:rPr>
              <a:t>CS/SE/CE 3354 Software Engineering</a:t>
            </a:r>
            <a:endParaRPr sz="13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200075" y="204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 Diagrams (cont.)</a:t>
            </a:r>
            <a:endParaRPr/>
          </a:p>
        </p:txBody>
      </p:sp>
      <p:pic>
        <p:nvPicPr>
          <p:cNvPr id="228" name="Google Shape;228;p22"/>
          <p:cNvPicPr preferRelativeResize="0"/>
          <p:nvPr/>
        </p:nvPicPr>
        <p:blipFill>
          <a:blip r:embed="rId3">
            <a:alphaModFix/>
          </a:blip>
          <a:stretch>
            <a:fillRect/>
          </a:stretch>
        </p:blipFill>
        <p:spPr>
          <a:xfrm>
            <a:off x="263100" y="835175"/>
            <a:ext cx="3096721" cy="4105051"/>
          </a:xfrm>
          <a:prstGeom prst="rect">
            <a:avLst/>
          </a:prstGeom>
          <a:noFill/>
          <a:ln>
            <a:noFill/>
          </a:ln>
        </p:spPr>
      </p:pic>
      <p:pic>
        <p:nvPicPr>
          <p:cNvPr id="229" name="Google Shape;229;p22"/>
          <p:cNvPicPr preferRelativeResize="0"/>
          <p:nvPr/>
        </p:nvPicPr>
        <p:blipFill>
          <a:blip r:embed="rId4">
            <a:alphaModFix/>
          </a:blip>
          <a:stretch>
            <a:fillRect/>
          </a:stretch>
        </p:blipFill>
        <p:spPr>
          <a:xfrm>
            <a:off x="3654100" y="801275"/>
            <a:ext cx="3150600" cy="4138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3"/>
          <p:cNvPicPr preferRelativeResize="0"/>
          <p:nvPr/>
        </p:nvPicPr>
        <p:blipFill>
          <a:blip r:embed="rId3">
            <a:alphaModFix/>
          </a:blip>
          <a:stretch>
            <a:fillRect/>
          </a:stretch>
        </p:blipFill>
        <p:spPr>
          <a:xfrm>
            <a:off x="2359525" y="426125"/>
            <a:ext cx="4424950" cy="4370649"/>
          </a:xfrm>
          <a:prstGeom prst="rect">
            <a:avLst/>
          </a:prstGeom>
          <a:noFill/>
          <a:ln>
            <a:noFill/>
          </a:ln>
        </p:spPr>
      </p:pic>
      <p:sp>
        <p:nvSpPr>
          <p:cNvPr id="235" name="Google Shape;235;p23"/>
          <p:cNvSpPr txBox="1"/>
          <p:nvPr>
            <p:ph type="title"/>
          </p:nvPr>
        </p:nvSpPr>
        <p:spPr>
          <a:xfrm>
            <a:off x="819150" y="540800"/>
            <a:ext cx="3105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 Diagram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2632475" y="1122350"/>
            <a:ext cx="3879050" cy="3703600"/>
          </a:xfrm>
          <a:prstGeom prst="rect">
            <a:avLst/>
          </a:prstGeom>
          <a:noFill/>
          <a:ln>
            <a:noFill/>
          </a:ln>
        </p:spPr>
      </p:pic>
      <p:sp>
        <p:nvSpPr>
          <p:cNvPr id="241" name="Google Shape;241;p24"/>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Architectural Design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Testing</a:t>
            </a:r>
            <a:endParaRPr/>
          </a:p>
        </p:txBody>
      </p:sp>
      <p:sp>
        <p:nvSpPr>
          <p:cNvPr id="247" name="Google Shape;247;p25"/>
          <p:cNvSpPr txBox="1"/>
          <p:nvPr>
            <p:ph idx="1" type="body"/>
          </p:nvPr>
        </p:nvSpPr>
        <p:spPr>
          <a:xfrm>
            <a:off x="511350" y="1216250"/>
            <a:ext cx="2956200" cy="29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Calculate Urgency Method Testing</a:t>
            </a:r>
            <a:endParaRPr b="1">
              <a:solidFill>
                <a:srgbClr val="000000"/>
              </a:solidFill>
            </a:endParaRPr>
          </a:p>
          <a:p>
            <a:pPr indent="-311150" lvl="0" marL="457200" rtl="0" algn="l">
              <a:spcBef>
                <a:spcPts val="1200"/>
              </a:spcBef>
              <a:spcAft>
                <a:spcPts val="0"/>
              </a:spcAft>
              <a:buClr>
                <a:srgbClr val="000000"/>
              </a:buClr>
              <a:buSzPts val="1300"/>
              <a:buChar char="-"/>
            </a:pPr>
            <a:r>
              <a:rPr lang="en">
                <a:solidFill>
                  <a:srgbClr val="000000"/>
                </a:solidFill>
              </a:rPr>
              <a:t>Types of testing</a:t>
            </a:r>
            <a:endParaRPr>
              <a:solidFill>
                <a:srgbClr val="000000"/>
              </a:solidFill>
            </a:endParaRPr>
          </a:p>
          <a:p>
            <a:pPr indent="-311150" lvl="1" marL="914400" rtl="0" algn="l">
              <a:spcBef>
                <a:spcPts val="0"/>
              </a:spcBef>
              <a:spcAft>
                <a:spcPts val="0"/>
              </a:spcAft>
              <a:buClr>
                <a:srgbClr val="000000"/>
              </a:buClr>
              <a:buSzPts val="1300"/>
              <a:buAutoNum type="alphaLcPeriod"/>
            </a:pPr>
            <a:r>
              <a:rPr lang="en" sz="1300">
                <a:solidFill>
                  <a:srgbClr val="000000"/>
                </a:solidFill>
              </a:rPr>
              <a:t>Functional Testing</a:t>
            </a:r>
            <a:endParaRPr sz="1300">
              <a:solidFill>
                <a:srgbClr val="000000"/>
              </a:solidFill>
            </a:endParaRPr>
          </a:p>
          <a:p>
            <a:pPr indent="-311150" lvl="1" marL="914400" rtl="0" algn="l">
              <a:spcBef>
                <a:spcPts val="0"/>
              </a:spcBef>
              <a:spcAft>
                <a:spcPts val="0"/>
              </a:spcAft>
              <a:buClr>
                <a:srgbClr val="000000"/>
              </a:buClr>
              <a:buSzPts val="1300"/>
              <a:buAutoNum type="alphaLcPeriod"/>
            </a:pPr>
            <a:r>
              <a:rPr lang="en" sz="1300">
                <a:solidFill>
                  <a:srgbClr val="000000"/>
                </a:solidFill>
              </a:rPr>
              <a:t>Boundary Testing (Edge cases)</a:t>
            </a:r>
            <a:endParaRPr sz="1300">
              <a:solidFill>
                <a:srgbClr val="000000"/>
              </a:solidFill>
            </a:endParaRPr>
          </a:p>
          <a:p>
            <a:pPr indent="0" lvl="0" marL="0" rtl="0" algn="l">
              <a:spcBef>
                <a:spcPts val="1200"/>
              </a:spcBef>
              <a:spcAft>
                <a:spcPts val="1200"/>
              </a:spcAft>
              <a:buNone/>
            </a:pPr>
            <a:r>
              <a:t/>
            </a:r>
            <a:endParaRPr/>
          </a:p>
        </p:txBody>
      </p:sp>
      <p:pic>
        <p:nvPicPr>
          <p:cNvPr id="248" name="Google Shape;248;p25"/>
          <p:cNvPicPr preferRelativeResize="0"/>
          <p:nvPr/>
        </p:nvPicPr>
        <p:blipFill>
          <a:blip r:embed="rId3">
            <a:alphaModFix/>
          </a:blip>
          <a:stretch>
            <a:fillRect/>
          </a:stretch>
        </p:blipFill>
        <p:spPr>
          <a:xfrm>
            <a:off x="3413150" y="1689525"/>
            <a:ext cx="5495980" cy="294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idx="1" type="body"/>
          </p:nvPr>
        </p:nvSpPr>
        <p:spPr>
          <a:xfrm>
            <a:off x="511350" y="1216250"/>
            <a:ext cx="7505700" cy="29433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54" name="Google Shape;254;p26"/>
          <p:cNvPicPr preferRelativeResize="0"/>
          <p:nvPr/>
        </p:nvPicPr>
        <p:blipFill>
          <a:blip r:embed="rId3">
            <a:alphaModFix/>
          </a:blip>
          <a:stretch>
            <a:fillRect/>
          </a:stretch>
        </p:blipFill>
        <p:spPr>
          <a:xfrm>
            <a:off x="281275" y="262299"/>
            <a:ext cx="7505702" cy="4490351"/>
          </a:xfrm>
          <a:prstGeom prst="rect">
            <a:avLst/>
          </a:prstGeom>
          <a:noFill/>
          <a:ln>
            <a:noFill/>
          </a:ln>
        </p:spPr>
      </p:pic>
      <p:sp>
        <p:nvSpPr>
          <p:cNvPr id="255" name="Google Shape;255;p26"/>
          <p:cNvSpPr/>
          <p:nvPr/>
        </p:nvSpPr>
        <p:spPr>
          <a:xfrm>
            <a:off x="733325" y="2706975"/>
            <a:ext cx="6292200" cy="2019000"/>
          </a:xfrm>
          <a:prstGeom prst="rect">
            <a:avLst/>
          </a:prstGeom>
          <a:solidFill>
            <a:srgbClr val="000000">
              <a:alpha val="0"/>
            </a:srgbClr>
          </a:solidFill>
          <a:ln cap="flat" cmpd="sng" w="38100">
            <a:solidFill>
              <a:srgbClr val="CC0000"/>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7"/>
          <p:cNvPicPr preferRelativeResize="0"/>
          <p:nvPr/>
        </p:nvPicPr>
        <p:blipFill>
          <a:blip r:embed="rId3">
            <a:alphaModFix/>
          </a:blip>
          <a:stretch>
            <a:fillRect/>
          </a:stretch>
        </p:blipFill>
        <p:spPr>
          <a:xfrm>
            <a:off x="197150" y="190125"/>
            <a:ext cx="6676352" cy="475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Testing</a:t>
            </a:r>
            <a:endParaRPr/>
          </a:p>
        </p:txBody>
      </p:sp>
      <p:sp>
        <p:nvSpPr>
          <p:cNvPr id="266" name="Google Shape;266;p28"/>
          <p:cNvSpPr txBox="1"/>
          <p:nvPr>
            <p:ph idx="1" type="body"/>
          </p:nvPr>
        </p:nvSpPr>
        <p:spPr>
          <a:xfrm>
            <a:off x="511350" y="1216250"/>
            <a:ext cx="7505700" cy="29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rPr>
              <a:t>Task Manager (Priority Queue) Data Structure Testing</a:t>
            </a:r>
            <a:endParaRPr b="1">
              <a:solidFill>
                <a:srgbClr val="000000"/>
              </a:solidFill>
            </a:endParaRPr>
          </a:p>
          <a:p>
            <a:pPr indent="-311150" lvl="0" marL="457200" rtl="0" algn="l">
              <a:spcBef>
                <a:spcPts val="1200"/>
              </a:spcBef>
              <a:spcAft>
                <a:spcPts val="0"/>
              </a:spcAft>
              <a:buClr>
                <a:srgbClr val="000000"/>
              </a:buClr>
              <a:buSzPts val="1300"/>
              <a:buChar char="-"/>
            </a:pPr>
            <a:r>
              <a:rPr lang="en">
                <a:solidFill>
                  <a:srgbClr val="000000"/>
                </a:solidFill>
              </a:rPr>
              <a:t>Types of testing</a:t>
            </a:r>
            <a:endParaRPr>
              <a:solidFill>
                <a:srgbClr val="000000"/>
              </a:solidFill>
            </a:endParaRPr>
          </a:p>
          <a:p>
            <a:pPr indent="-311150" lvl="1" marL="914400" rtl="0" algn="l">
              <a:spcBef>
                <a:spcPts val="0"/>
              </a:spcBef>
              <a:spcAft>
                <a:spcPts val="0"/>
              </a:spcAft>
              <a:buClr>
                <a:srgbClr val="000000"/>
              </a:buClr>
              <a:buSzPts val="1300"/>
              <a:buAutoNum type="alphaLcPeriod"/>
            </a:pPr>
            <a:r>
              <a:rPr lang="en" sz="1300">
                <a:solidFill>
                  <a:srgbClr val="000000"/>
                </a:solidFill>
              </a:rPr>
              <a:t>Functional Testing</a:t>
            </a:r>
            <a:endParaRPr sz="1300">
              <a:solidFill>
                <a:srgbClr val="000000"/>
              </a:solidFill>
            </a:endParaRPr>
          </a:p>
          <a:p>
            <a:pPr indent="0" lvl="0" marL="0" rtl="0" algn="l">
              <a:spcBef>
                <a:spcPts val="1200"/>
              </a:spcBef>
              <a:spcAft>
                <a:spcPts val="1200"/>
              </a:spcAft>
              <a:buNone/>
            </a:pPr>
            <a:r>
              <a:t/>
            </a:r>
            <a:endParaRPr/>
          </a:p>
        </p:txBody>
      </p:sp>
      <p:pic>
        <p:nvPicPr>
          <p:cNvPr id="267" name="Google Shape;267;p28"/>
          <p:cNvPicPr preferRelativeResize="0"/>
          <p:nvPr/>
        </p:nvPicPr>
        <p:blipFill>
          <a:blip r:embed="rId3">
            <a:alphaModFix/>
          </a:blip>
          <a:stretch>
            <a:fillRect/>
          </a:stretch>
        </p:blipFill>
        <p:spPr>
          <a:xfrm>
            <a:off x="3535900" y="1587413"/>
            <a:ext cx="5293024" cy="312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idx="1" type="body"/>
          </p:nvPr>
        </p:nvSpPr>
        <p:spPr>
          <a:xfrm>
            <a:off x="511350" y="1216250"/>
            <a:ext cx="7505700" cy="29433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73" name="Google Shape;273;p29"/>
          <p:cNvPicPr preferRelativeResize="0"/>
          <p:nvPr/>
        </p:nvPicPr>
        <p:blipFill>
          <a:blip r:embed="rId3">
            <a:alphaModFix/>
          </a:blip>
          <a:stretch>
            <a:fillRect/>
          </a:stretch>
        </p:blipFill>
        <p:spPr>
          <a:xfrm>
            <a:off x="247900" y="270650"/>
            <a:ext cx="6315849" cy="4569550"/>
          </a:xfrm>
          <a:prstGeom prst="rect">
            <a:avLst/>
          </a:prstGeom>
          <a:noFill/>
          <a:ln>
            <a:noFill/>
          </a:ln>
        </p:spPr>
      </p:pic>
      <p:sp>
        <p:nvSpPr>
          <p:cNvPr id="274" name="Google Shape;274;p29"/>
          <p:cNvSpPr/>
          <p:nvPr/>
        </p:nvSpPr>
        <p:spPr>
          <a:xfrm>
            <a:off x="733325" y="2779425"/>
            <a:ext cx="5776200" cy="1946400"/>
          </a:xfrm>
          <a:prstGeom prst="rect">
            <a:avLst/>
          </a:prstGeom>
          <a:solidFill>
            <a:srgbClr val="000000">
              <a:alpha val="0"/>
            </a:srgbClr>
          </a:solidFill>
          <a:ln cap="flat" cmpd="sng" w="38100">
            <a:solidFill>
              <a:srgbClr val="CC0000"/>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A="2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idx="1" type="body"/>
          </p:nvPr>
        </p:nvSpPr>
        <p:spPr>
          <a:xfrm>
            <a:off x="511350" y="1216250"/>
            <a:ext cx="7505700" cy="29433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80" name="Google Shape;280;p30"/>
          <p:cNvPicPr preferRelativeResize="0"/>
          <p:nvPr/>
        </p:nvPicPr>
        <p:blipFill>
          <a:blip r:embed="rId3">
            <a:alphaModFix/>
          </a:blip>
          <a:stretch>
            <a:fillRect/>
          </a:stretch>
        </p:blipFill>
        <p:spPr>
          <a:xfrm>
            <a:off x="200175" y="193325"/>
            <a:ext cx="5222852" cy="4756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Effort, and Pricing Estimation</a:t>
            </a:r>
            <a:endParaRPr/>
          </a:p>
        </p:txBody>
      </p:sp>
      <p:graphicFrame>
        <p:nvGraphicFramePr>
          <p:cNvPr id="286" name="Google Shape;286;p31"/>
          <p:cNvGraphicFramePr/>
          <p:nvPr/>
        </p:nvGraphicFramePr>
        <p:xfrm>
          <a:off x="646250" y="1600700"/>
          <a:ext cx="3000000" cy="3000000"/>
        </p:xfrm>
        <a:graphic>
          <a:graphicData uri="http://schemas.openxmlformats.org/drawingml/2006/table">
            <a:tbl>
              <a:tblPr>
                <a:noFill/>
                <a:tableStyleId>{44BA9231-4815-47C0-BE48-11C805D90818}</a:tableStyleId>
              </a:tblPr>
              <a:tblGrid>
                <a:gridCol w="382850"/>
                <a:gridCol w="1780550"/>
                <a:gridCol w="561975"/>
                <a:gridCol w="593425"/>
                <a:gridCol w="747875"/>
                <a:gridCol w="766850"/>
                <a:gridCol w="900100"/>
              </a:tblGrid>
              <a:tr h="254225">
                <a:tc rowSpan="2">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Function Category</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Count</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Complexity</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rowSpan="2">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Count x Complexity</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vMerge="1"/>
                <a:tc vMerge="1"/>
                <a:tc vMerge="1"/>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Simple</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Average</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Complex</a:t>
                      </a:r>
                      <a:endParaRPr b="1" sz="1200">
                        <a:latin typeface="Calibri"/>
                        <a:ea typeface="Calibri"/>
                        <a:cs typeface="Calibri"/>
                        <a:sym typeface="Calibri"/>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190500">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Number of user input</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29</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87</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Number of user output</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11</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55</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Number of user queries</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18</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8400">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Number of data files and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relational tables</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15</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56</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7125">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Number of external</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a:t>
                      </a:r>
                      <a:r>
                        <a:rPr lang="en" sz="1200">
                          <a:latin typeface="Calibri"/>
                          <a:ea typeface="Calibri"/>
                          <a:cs typeface="Calibri"/>
                          <a:sym typeface="Calibri"/>
                        </a:rPr>
                        <a:t>interfaces</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Calibri"/>
                          <a:ea typeface="Calibri"/>
                          <a:cs typeface="Calibri"/>
                          <a:sym typeface="Calibri"/>
                        </a:rPr>
                        <a:t>28</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GFP</a:t>
                      </a:r>
                      <a:endParaRPr b="1"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Calibri"/>
                          <a:ea typeface="Calibri"/>
                          <a:cs typeface="Calibri"/>
                          <a:sym typeface="Calibri"/>
                        </a:rPr>
                        <a:t>244</a:t>
                      </a:r>
                      <a:endParaRPr b="1" sz="1200">
                        <a:latin typeface="Calibri"/>
                        <a:ea typeface="Calibri"/>
                        <a:cs typeface="Calibri"/>
                        <a:sym typeface="Calibri"/>
                      </a:endParaRPr>
                    </a:p>
                  </a:txBody>
                  <a:tcPr marT="9525" marB="91425" marR="9525" marL="95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87" name="Google Shape;287;p31"/>
          <p:cNvSpPr txBox="1"/>
          <p:nvPr/>
        </p:nvSpPr>
        <p:spPr>
          <a:xfrm>
            <a:off x="6448800" y="1464275"/>
            <a:ext cx="2074800" cy="2970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sz="1300">
                <a:latin typeface="Calibri"/>
                <a:ea typeface="Calibri"/>
                <a:cs typeface="Calibri"/>
                <a:sym typeface="Calibri"/>
              </a:rPr>
              <a:t>PCA = 0.65 + 0.01 (Total PC)</a:t>
            </a:r>
            <a:endParaRPr sz="1300">
              <a:latin typeface="Calibri"/>
              <a:ea typeface="Calibri"/>
              <a:cs typeface="Calibri"/>
              <a:sym typeface="Calibri"/>
            </a:endParaRPr>
          </a:p>
          <a:p>
            <a:pPr indent="0" lvl="0" marL="228600" marR="0" rtl="0" algn="l">
              <a:lnSpc>
                <a:spcPct val="100000"/>
              </a:lnSpc>
              <a:spcBef>
                <a:spcPts val="0"/>
              </a:spcBef>
              <a:spcAft>
                <a:spcPts val="0"/>
              </a:spcAft>
              <a:buNone/>
            </a:pPr>
            <a:r>
              <a:rPr lang="en" sz="1300">
                <a:latin typeface="Calibri"/>
                <a:ea typeface="Calibri"/>
                <a:cs typeface="Calibri"/>
                <a:sym typeface="Calibri"/>
              </a:rPr>
              <a:t>  </a:t>
            </a:r>
            <a:r>
              <a:rPr lang="en" sz="1300">
                <a:latin typeface="Calibri"/>
                <a:ea typeface="Calibri"/>
                <a:cs typeface="Calibri"/>
                <a:sym typeface="Calibri"/>
              </a:rPr>
              <a:t>= 0.65 + 0.01 (34)</a:t>
            </a:r>
            <a:endParaRPr sz="1300">
              <a:latin typeface="Calibri"/>
              <a:ea typeface="Calibri"/>
              <a:cs typeface="Calibri"/>
              <a:sym typeface="Calibri"/>
            </a:endParaRPr>
          </a:p>
          <a:p>
            <a:pPr indent="0" lvl="0" marL="228600" marR="0" rtl="0" algn="l">
              <a:lnSpc>
                <a:spcPct val="100000"/>
              </a:lnSpc>
              <a:spcBef>
                <a:spcPts val="0"/>
              </a:spcBef>
              <a:spcAft>
                <a:spcPts val="0"/>
              </a:spcAft>
              <a:buNone/>
            </a:pPr>
            <a:r>
              <a:rPr lang="en" sz="1300">
                <a:latin typeface="Calibri"/>
                <a:ea typeface="Calibri"/>
                <a:cs typeface="Calibri"/>
                <a:sym typeface="Calibri"/>
              </a:rPr>
              <a:t>  = 0.99</a:t>
            </a:r>
            <a:endParaRPr sz="1300">
              <a:latin typeface="Calibri"/>
              <a:ea typeface="Calibri"/>
              <a:cs typeface="Calibri"/>
              <a:sym typeface="Calibri"/>
            </a:endParaRPr>
          </a:p>
          <a:p>
            <a:pPr indent="0" lvl="0" marL="0" rtl="0" algn="l">
              <a:spcBef>
                <a:spcPts val="1000"/>
              </a:spcBef>
              <a:spcAft>
                <a:spcPts val="0"/>
              </a:spcAft>
              <a:buNone/>
            </a:pPr>
            <a:r>
              <a:rPr lang="en" sz="1300">
                <a:latin typeface="Calibri"/>
                <a:ea typeface="Calibri"/>
                <a:cs typeface="Calibri"/>
                <a:sym typeface="Calibri"/>
              </a:rPr>
              <a:t>FP = GFP * PCA</a:t>
            </a:r>
            <a:endParaRPr sz="1300">
              <a:latin typeface="Calibri"/>
              <a:ea typeface="Calibri"/>
              <a:cs typeface="Calibri"/>
              <a:sym typeface="Calibri"/>
            </a:endParaRPr>
          </a:p>
          <a:p>
            <a:pPr indent="0" lvl="0" marL="171450" rtl="0" algn="l">
              <a:spcBef>
                <a:spcPts val="0"/>
              </a:spcBef>
              <a:spcAft>
                <a:spcPts val="0"/>
              </a:spcAft>
              <a:buNone/>
            </a:pPr>
            <a:r>
              <a:rPr lang="en" sz="1300">
                <a:latin typeface="Calibri"/>
                <a:ea typeface="Calibri"/>
                <a:cs typeface="Calibri"/>
                <a:sym typeface="Calibri"/>
              </a:rPr>
              <a:t> = 244 * 0.99</a:t>
            </a:r>
            <a:endParaRPr sz="1300">
              <a:latin typeface="Calibri"/>
              <a:ea typeface="Calibri"/>
              <a:cs typeface="Calibri"/>
              <a:sym typeface="Calibri"/>
            </a:endParaRPr>
          </a:p>
          <a:p>
            <a:pPr indent="0" lvl="0" marL="171450" rtl="0" algn="l">
              <a:spcBef>
                <a:spcPts val="0"/>
              </a:spcBef>
              <a:spcAft>
                <a:spcPts val="0"/>
              </a:spcAft>
              <a:buNone/>
            </a:pPr>
            <a:r>
              <a:rPr lang="en" sz="1300">
                <a:latin typeface="Calibri"/>
                <a:ea typeface="Calibri"/>
                <a:cs typeface="Calibri"/>
                <a:sym typeface="Calibri"/>
              </a:rPr>
              <a:t> = 241.56 FP</a:t>
            </a:r>
            <a:endParaRPr sz="1300">
              <a:latin typeface="Calibri"/>
              <a:ea typeface="Calibri"/>
              <a:cs typeface="Calibri"/>
              <a:sym typeface="Calibri"/>
            </a:endParaRPr>
          </a:p>
          <a:p>
            <a:pPr indent="0" lvl="0" marL="0" rtl="0" algn="l">
              <a:spcBef>
                <a:spcPts val="1000"/>
              </a:spcBef>
              <a:spcAft>
                <a:spcPts val="0"/>
              </a:spcAft>
              <a:buNone/>
            </a:pPr>
            <a:r>
              <a:rPr lang="en" sz="1300">
                <a:latin typeface="Calibri"/>
                <a:ea typeface="Calibri"/>
                <a:cs typeface="Calibri"/>
                <a:sym typeface="Calibri"/>
              </a:rPr>
              <a:t>E = FP / productivity</a:t>
            </a:r>
            <a:endParaRPr sz="1300">
              <a:latin typeface="Calibri"/>
              <a:ea typeface="Calibri"/>
              <a:cs typeface="Calibri"/>
              <a:sym typeface="Calibri"/>
            </a:endParaRPr>
          </a:p>
          <a:p>
            <a:pPr indent="0" lvl="0" marL="114300" marR="0" rtl="0" algn="l">
              <a:lnSpc>
                <a:spcPct val="100000"/>
              </a:lnSpc>
              <a:spcBef>
                <a:spcPts val="0"/>
              </a:spcBef>
              <a:spcAft>
                <a:spcPts val="0"/>
              </a:spcAft>
              <a:buNone/>
            </a:pPr>
            <a:r>
              <a:rPr lang="en" sz="1300">
                <a:latin typeface="Calibri"/>
                <a:ea typeface="Calibri"/>
                <a:cs typeface="Calibri"/>
                <a:sym typeface="Calibri"/>
              </a:rPr>
              <a:t>= 241.56 / 4.392</a:t>
            </a:r>
            <a:endParaRPr sz="1300">
              <a:latin typeface="Calibri"/>
              <a:ea typeface="Calibri"/>
              <a:cs typeface="Calibri"/>
              <a:sym typeface="Calibri"/>
            </a:endParaRPr>
          </a:p>
          <a:p>
            <a:pPr indent="0" lvl="0" marL="114300" marR="0" rtl="0" algn="l">
              <a:lnSpc>
                <a:spcPct val="100000"/>
              </a:lnSpc>
              <a:spcBef>
                <a:spcPts val="0"/>
              </a:spcBef>
              <a:spcAft>
                <a:spcPts val="0"/>
              </a:spcAft>
              <a:buNone/>
            </a:pPr>
            <a:r>
              <a:rPr lang="en" sz="1300">
                <a:latin typeface="Calibri"/>
                <a:ea typeface="Calibri"/>
                <a:cs typeface="Calibri"/>
                <a:sym typeface="Calibri"/>
              </a:rPr>
              <a:t>= 55 person-weeks</a:t>
            </a:r>
            <a:endParaRPr sz="1300">
              <a:latin typeface="Calibri"/>
              <a:ea typeface="Calibri"/>
              <a:cs typeface="Calibri"/>
              <a:sym typeface="Calibri"/>
            </a:endParaRPr>
          </a:p>
          <a:p>
            <a:pPr indent="0" lvl="0" marL="0" rtl="0" algn="l">
              <a:spcBef>
                <a:spcPts val="1000"/>
              </a:spcBef>
              <a:spcAft>
                <a:spcPts val="0"/>
              </a:spcAft>
              <a:buNone/>
            </a:pPr>
            <a:r>
              <a:rPr lang="en" sz="1300">
                <a:latin typeface="Calibri"/>
                <a:ea typeface="Calibri"/>
                <a:cs typeface="Calibri"/>
                <a:sym typeface="Calibri"/>
              </a:rPr>
              <a:t>D = E / team size</a:t>
            </a:r>
            <a:endParaRPr sz="1300">
              <a:latin typeface="Calibri"/>
              <a:ea typeface="Calibri"/>
              <a:cs typeface="Calibri"/>
              <a:sym typeface="Calibri"/>
            </a:endParaRPr>
          </a:p>
          <a:p>
            <a:pPr indent="0" lvl="0" marL="57150" marR="0" rtl="0" algn="l">
              <a:lnSpc>
                <a:spcPct val="100000"/>
              </a:lnSpc>
              <a:spcBef>
                <a:spcPts val="0"/>
              </a:spcBef>
              <a:spcAft>
                <a:spcPts val="0"/>
              </a:spcAft>
              <a:buNone/>
            </a:pPr>
            <a:r>
              <a:rPr lang="en" sz="1300">
                <a:latin typeface="Calibri"/>
                <a:ea typeface="Calibri"/>
                <a:cs typeface="Calibri"/>
                <a:sym typeface="Calibri"/>
              </a:rPr>
              <a:t>  </a:t>
            </a:r>
            <a:r>
              <a:rPr lang="en" sz="1300">
                <a:latin typeface="Calibri"/>
                <a:ea typeface="Calibri"/>
                <a:cs typeface="Calibri"/>
                <a:sym typeface="Calibri"/>
              </a:rPr>
              <a:t>= 55 / 5</a:t>
            </a:r>
            <a:endParaRPr sz="1300">
              <a:latin typeface="Calibri"/>
              <a:ea typeface="Calibri"/>
              <a:cs typeface="Calibri"/>
              <a:sym typeface="Calibri"/>
            </a:endParaRPr>
          </a:p>
          <a:p>
            <a:pPr indent="0" lvl="0" marL="57150" marR="0" rtl="0" algn="l">
              <a:lnSpc>
                <a:spcPct val="100000"/>
              </a:lnSpc>
              <a:spcBef>
                <a:spcPts val="0"/>
              </a:spcBef>
              <a:spcAft>
                <a:spcPts val="0"/>
              </a:spcAft>
              <a:buNone/>
            </a:pPr>
            <a:r>
              <a:rPr lang="en" sz="1300">
                <a:latin typeface="Calibri"/>
                <a:ea typeface="Calibri"/>
                <a:cs typeface="Calibri"/>
                <a:sym typeface="Calibri"/>
              </a:rPr>
              <a:t>  = </a:t>
            </a:r>
            <a:r>
              <a:rPr b="1" lang="en" sz="1300" u="sng">
                <a:latin typeface="Calibri"/>
                <a:ea typeface="Calibri"/>
                <a:cs typeface="Calibri"/>
                <a:sym typeface="Calibri"/>
              </a:rPr>
              <a:t>11 weeks</a:t>
            </a:r>
            <a:endParaRPr b="1" sz="1500" u="sng">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136" name="Google Shape;136;p14"/>
          <p:cNvSpPr txBox="1"/>
          <p:nvPr>
            <p:ph idx="1" type="body"/>
          </p:nvPr>
        </p:nvSpPr>
        <p:spPr>
          <a:xfrm>
            <a:off x="819150" y="1343000"/>
            <a:ext cx="7505700" cy="2943300"/>
          </a:xfrm>
          <a:prstGeom prst="rect">
            <a:avLst/>
          </a:prstGeom>
        </p:spPr>
        <p:txBody>
          <a:bodyPr anchorCtr="0" anchor="t" bIns="91425" lIns="91425" spcFirstLastPara="1" rIns="91425" wrap="square" tIns="91425">
            <a:noAutofit/>
          </a:bodyPr>
          <a:lstStyle/>
          <a:p>
            <a:pPr indent="-313690" lvl="0" marL="457200" rtl="0" algn="l">
              <a:lnSpc>
                <a:spcPct val="95000"/>
              </a:lnSpc>
              <a:spcBef>
                <a:spcPts val="0"/>
              </a:spcBef>
              <a:spcAft>
                <a:spcPts val="0"/>
              </a:spcAft>
              <a:buClr>
                <a:srgbClr val="000000"/>
              </a:buClr>
              <a:buSzPts val="1340"/>
              <a:buChar char="●"/>
            </a:pPr>
            <a:r>
              <a:rPr lang="en" sz="1340" u="sng">
                <a:solidFill>
                  <a:srgbClr val="000000"/>
                </a:solidFill>
              </a:rPr>
              <a:t>Deadline Management</a:t>
            </a:r>
            <a:r>
              <a:rPr lang="en" sz="1340">
                <a:solidFill>
                  <a:srgbClr val="000000"/>
                </a:solidFill>
              </a:rPr>
              <a:t>: </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Enable users to add, edit, and delete task deadlines</a:t>
            </a:r>
            <a:endParaRPr sz="1340">
              <a:solidFill>
                <a:srgbClr val="000000"/>
              </a:solidFill>
            </a:endParaRPr>
          </a:p>
          <a:p>
            <a:pPr indent="-313690" lvl="0" marL="457200" rtl="0" algn="l">
              <a:lnSpc>
                <a:spcPct val="95000"/>
              </a:lnSpc>
              <a:spcBef>
                <a:spcPts val="0"/>
              </a:spcBef>
              <a:spcAft>
                <a:spcPts val="0"/>
              </a:spcAft>
              <a:buClr>
                <a:srgbClr val="000000"/>
              </a:buClr>
              <a:buSzPts val="1340"/>
              <a:buChar char="●"/>
            </a:pPr>
            <a:r>
              <a:rPr lang="en" sz="1340" u="sng">
                <a:solidFill>
                  <a:srgbClr val="000000"/>
                </a:solidFill>
              </a:rPr>
              <a:t>Task Prioritization</a:t>
            </a:r>
            <a:r>
              <a:rPr lang="en" sz="1340">
                <a:solidFill>
                  <a:srgbClr val="000000"/>
                </a:solidFill>
              </a:rPr>
              <a:t>: </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Implement a sorting algorithm to prioritize tasks based on: </a:t>
            </a:r>
            <a:endParaRPr sz="1340">
              <a:solidFill>
                <a:srgbClr val="000000"/>
              </a:solidFill>
            </a:endParaRPr>
          </a:p>
          <a:p>
            <a:pPr indent="-313689" lvl="2" marL="1371600" rtl="0" algn="l">
              <a:lnSpc>
                <a:spcPct val="95000"/>
              </a:lnSpc>
              <a:spcBef>
                <a:spcPts val="0"/>
              </a:spcBef>
              <a:spcAft>
                <a:spcPts val="0"/>
              </a:spcAft>
              <a:buClr>
                <a:srgbClr val="000000"/>
              </a:buClr>
              <a:buSzPts val="1340"/>
              <a:buChar char="■"/>
            </a:pPr>
            <a:r>
              <a:rPr lang="en" sz="1340">
                <a:solidFill>
                  <a:srgbClr val="000000"/>
                </a:solidFill>
              </a:rPr>
              <a:t>Deadline proximity </a:t>
            </a:r>
            <a:endParaRPr sz="1340">
              <a:solidFill>
                <a:srgbClr val="000000"/>
              </a:solidFill>
            </a:endParaRPr>
          </a:p>
          <a:p>
            <a:pPr indent="-313689" lvl="2" marL="1371600" rtl="0" algn="l">
              <a:lnSpc>
                <a:spcPct val="95000"/>
              </a:lnSpc>
              <a:spcBef>
                <a:spcPts val="0"/>
              </a:spcBef>
              <a:spcAft>
                <a:spcPts val="0"/>
              </a:spcAft>
              <a:buClr>
                <a:srgbClr val="000000"/>
              </a:buClr>
              <a:buSzPts val="1340"/>
              <a:buChar char="■"/>
            </a:pPr>
            <a:r>
              <a:rPr lang="en" sz="1340">
                <a:solidFill>
                  <a:srgbClr val="000000"/>
                </a:solidFill>
              </a:rPr>
              <a:t>Task complexity </a:t>
            </a:r>
            <a:endParaRPr sz="1340">
              <a:solidFill>
                <a:srgbClr val="000000"/>
              </a:solidFill>
            </a:endParaRPr>
          </a:p>
          <a:p>
            <a:pPr indent="-313689" lvl="2" marL="1371600" rtl="0" algn="l">
              <a:lnSpc>
                <a:spcPct val="95000"/>
              </a:lnSpc>
              <a:spcBef>
                <a:spcPts val="0"/>
              </a:spcBef>
              <a:spcAft>
                <a:spcPts val="0"/>
              </a:spcAft>
              <a:buClr>
                <a:srgbClr val="000000"/>
              </a:buClr>
              <a:buSzPts val="1340"/>
              <a:buChar char="■"/>
            </a:pPr>
            <a:r>
              <a:rPr lang="en" sz="1340">
                <a:solidFill>
                  <a:srgbClr val="000000"/>
                </a:solidFill>
              </a:rPr>
              <a:t>Other relevant metrics</a:t>
            </a:r>
            <a:endParaRPr sz="1340">
              <a:solidFill>
                <a:srgbClr val="000000"/>
              </a:solidFill>
            </a:endParaRPr>
          </a:p>
          <a:p>
            <a:pPr indent="-313690" lvl="0" marL="457200" rtl="0" algn="l">
              <a:lnSpc>
                <a:spcPct val="95000"/>
              </a:lnSpc>
              <a:spcBef>
                <a:spcPts val="0"/>
              </a:spcBef>
              <a:spcAft>
                <a:spcPts val="0"/>
              </a:spcAft>
              <a:buClr>
                <a:srgbClr val="000000"/>
              </a:buClr>
              <a:buSzPts val="1340"/>
              <a:buChar char="●"/>
            </a:pPr>
            <a:r>
              <a:rPr lang="en" sz="1340" u="sng">
                <a:solidFill>
                  <a:srgbClr val="000000"/>
                </a:solidFill>
              </a:rPr>
              <a:t>User Interface</a:t>
            </a:r>
            <a:r>
              <a:rPr lang="en" sz="1340">
                <a:solidFill>
                  <a:srgbClr val="000000"/>
                </a:solidFill>
              </a:rPr>
              <a:t>: </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Provide an intuitive, easy-to-navigate calendar interface</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Ensure smooth transitions between month, week, and day views</a:t>
            </a:r>
            <a:endParaRPr sz="1340">
              <a:solidFill>
                <a:srgbClr val="000000"/>
              </a:solidFill>
            </a:endParaRPr>
          </a:p>
          <a:p>
            <a:pPr indent="-313690" lvl="0" marL="457200" rtl="0" algn="l">
              <a:lnSpc>
                <a:spcPct val="95000"/>
              </a:lnSpc>
              <a:spcBef>
                <a:spcPts val="0"/>
              </a:spcBef>
              <a:spcAft>
                <a:spcPts val="0"/>
              </a:spcAft>
              <a:buClr>
                <a:srgbClr val="000000"/>
              </a:buClr>
              <a:buSzPts val="1340"/>
              <a:buChar char="●"/>
            </a:pPr>
            <a:r>
              <a:rPr lang="en" sz="1340" u="sng">
                <a:solidFill>
                  <a:srgbClr val="000000"/>
                </a:solidFill>
              </a:rPr>
              <a:t>Data Persistence</a:t>
            </a:r>
            <a:r>
              <a:rPr lang="en" sz="1340">
                <a:solidFill>
                  <a:srgbClr val="000000"/>
                </a:solidFill>
              </a:rPr>
              <a:t>: </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Store user data securely to maintain task and deadline information across sessions</a:t>
            </a:r>
            <a:endParaRPr sz="1340">
              <a:solidFill>
                <a:srgbClr val="000000"/>
              </a:solidFill>
            </a:endParaRPr>
          </a:p>
          <a:p>
            <a:pPr indent="-313690" lvl="0" marL="457200" rtl="0" algn="l">
              <a:lnSpc>
                <a:spcPct val="95000"/>
              </a:lnSpc>
              <a:spcBef>
                <a:spcPts val="0"/>
              </a:spcBef>
              <a:spcAft>
                <a:spcPts val="0"/>
              </a:spcAft>
              <a:buClr>
                <a:srgbClr val="000000"/>
              </a:buClr>
              <a:buSzPts val="1340"/>
              <a:buChar char="●"/>
            </a:pPr>
            <a:r>
              <a:rPr lang="en" sz="1340" u="sng">
                <a:solidFill>
                  <a:srgbClr val="000000"/>
                </a:solidFill>
              </a:rPr>
              <a:t>Notification Pushes</a:t>
            </a:r>
            <a:r>
              <a:rPr lang="en" sz="1340">
                <a:solidFill>
                  <a:srgbClr val="000000"/>
                </a:solidFill>
              </a:rPr>
              <a:t>: </a:t>
            </a:r>
            <a:endParaRPr sz="1340">
              <a:solidFill>
                <a:srgbClr val="000000"/>
              </a:solidFill>
            </a:endParaRPr>
          </a:p>
          <a:p>
            <a:pPr indent="-313690" lvl="1" marL="914400" rtl="0" algn="l">
              <a:lnSpc>
                <a:spcPct val="95000"/>
              </a:lnSpc>
              <a:spcBef>
                <a:spcPts val="0"/>
              </a:spcBef>
              <a:spcAft>
                <a:spcPts val="0"/>
              </a:spcAft>
              <a:buClr>
                <a:srgbClr val="000000"/>
              </a:buClr>
              <a:buSzPts val="1340"/>
              <a:buChar char="○"/>
            </a:pPr>
            <a:r>
              <a:rPr lang="en" sz="1340">
                <a:solidFill>
                  <a:srgbClr val="000000"/>
                </a:solidFill>
              </a:rPr>
              <a:t>Notifications pushed to users daily based on upcoming deadlines and activities </a:t>
            </a:r>
            <a:endParaRPr sz="141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819150" y="4866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Estimated Minimum Total Cost </a:t>
            </a:r>
            <a:r>
              <a:rPr lang="en" sz="3333"/>
              <a:t>≈ $195,835</a:t>
            </a:r>
            <a:endParaRPr sz="3333"/>
          </a:p>
        </p:txBody>
      </p:sp>
      <p:sp>
        <p:nvSpPr>
          <p:cNvPr id="293" name="Google Shape;293;p32"/>
          <p:cNvSpPr txBox="1"/>
          <p:nvPr/>
        </p:nvSpPr>
        <p:spPr>
          <a:xfrm>
            <a:off x="311700" y="1152475"/>
            <a:ext cx="4260300" cy="3562800"/>
          </a:xfrm>
          <a:prstGeom prst="rect">
            <a:avLst/>
          </a:prstGeom>
          <a:noFill/>
          <a:ln>
            <a:noFill/>
          </a:ln>
        </p:spPr>
        <p:txBody>
          <a:bodyPr anchorCtr="0" anchor="t" bIns="91425" lIns="91425" spcFirstLastPara="1" rIns="91425" wrap="square" tIns="91425">
            <a:noAutofit/>
          </a:bodyPr>
          <a:lstStyle/>
          <a:p>
            <a:pPr indent="0" lvl="0" marL="0" marR="4673" rtl="0" algn="l">
              <a:spcBef>
                <a:spcPts val="1000"/>
              </a:spcBef>
              <a:spcAft>
                <a:spcPts val="0"/>
              </a:spcAft>
              <a:buNone/>
            </a:pPr>
            <a:r>
              <a:rPr b="1" lang="en" sz="1600" u="sng">
                <a:solidFill>
                  <a:srgbClr val="000000"/>
                </a:solidFill>
                <a:latin typeface="Calibri"/>
                <a:ea typeface="Calibri"/>
                <a:cs typeface="Calibri"/>
                <a:sym typeface="Calibri"/>
              </a:rPr>
              <a:t>Estimated cost of personnel</a:t>
            </a:r>
            <a:endParaRPr b="1" sz="1600" u="sng">
              <a:solidFill>
                <a:srgbClr val="000000"/>
              </a:solidFill>
              <a:latin typeface="Calibri"/>
              <a:ea typeface="Calibri"/>
              <a:cs typeface="Calibri"/>
              <a:sym typeface="Calibri"/>
            </a:endParaRPr>
          </a:p>
          <a:p>
            <a:pPr indent="-311150" lvl="0" marL="457200" marR="4673" rtl="0" algn="l">
              <a:spcBef>
                <a:spcPts val="100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Average pay of a junior SWE = $37.45 per hour * 2 people</a:t>
            </a:r>
            <a:endParaRPr sz="1300">
              <a:solidFill>
                <a:srgbClr val="000000"/>
              </a:solidFill>
              <a:latin typeface="Calibri"/>
              <a:ea typeface="Calibri"/>
              <a:cs typeface="Calibri"/>
              <a:sym typeface="Calibri"/>
            </a:endParaRPr>
          </a:p>
          <a:p>
            <a:pPr indent="-311150" lvl="0" marL="457200" marR="4673"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Average pay of a senior SWE = $74.59 per hour * </a:t>
            </a:r>
            <a:r>
              <a:rPr lang="en" sz="1300">
                <a:latin typeface="Calibri"/>
                <a:ea typeface="Calibri"/>
                <a:cs typeface="Calibri"/>
                <a:sym typeface="Calibri"/>
              </a:rPr>
              <a:t>3</a:t>
            </a:r>
            <a:r>
              <a:rPr lang="en" sz="1300">
                <a:solidFill>
                  <a:srgbClr val="000000"/>
                </a:solidFill>
                <a:latin typeface="Calibri"/>
                <a:ea typeface="Calibri"/>
                <a:cs typeface="Calibri"/>
                <a:sym typeface="Calibri"/>
              </a:rPr>
              <a:t> people</a:t>
            </a:r>
            <a:endParaRPr sz="1300">
              <a:solidFill>
                <a:srgbClr val="000000"/>
              </a:solidFill>
              <a:latin typeface="Calibri"/>
              <a:ea typeface="Calibri"/>
              <a:cs typeface="Calibri"/>
              <a:sym typeface="Calibri"/>
            </a:endParaRPr>
          </a:p>
          <a:p>
            <a:pPr indent="-311150" lvl="0" marL="457200" marR="4673"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Average pay of a scrum master = $51.94 per hour * 1 person</a:t>
            </a:r>
            <a:endParaRPr sz="1300">
              <a:solidFill>
                <a:srgbClr val="000000"/>
              </a:solidFill>
              <a:latin typeface="Calibri"/>
              <a:ea typeface="Calibri"/>
              <a:cs typeface="Calibri"/>
              <a:sym typeface="Calibri"/>
            </a:endParaRPr>
          </a:p>
          <a:p>
            <a:pPr indent="-311150" lvl="0" marL="457200" marR="4673" rtl="0" algn="l">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Average pay of a product owner = $51.69 per hour * 1 person</a:t>
            </a:r>
            <a:endParaRPr sz="1300">
              <a:solidFill>
                <a:srgbClr val="000000"/>
              </a:solidFill>
              <a:latin typeface="Calibri"/>
              <a:ea typeface="Calibri"/>
              <a:cs typeface="Calibri"/>
              <a:sym typeface="Calibri"/>
            </a:endParaRPr>
          </a:p>
          <a:p>
            <a:pPr indent="0" lvl="0" marL="228600" marR="4673" rtl="0" algn="l">
              <a:spcBef>
                <a:spcPts val="1000"/>
              </a:spcBef>
              <a:spcAft>
                <a:spcPts val="0"/>
              </a:spcAft>
              <a:buNone/>
            </a:pPr>
            <a:r>
              <a:rPr lang="en" sz="1300">
                <a:solidFill>
                  <a:srgbClr val="000000"/>
                </a:solidFill>
                <a:latin typeface="Calibri"/>
                <a:ea typeface="Calibri"/>
                <a:cs typeface="Calibri"/>
                <a:sym typeface="Calibri"/>
              </a:rPr>
              <a:t>Total number of hours = 11 weeks * 40 hrs</a:t>
            </a:r>
            <a:r>
              <a:rPr lang="en" sz="1300">
                <a:latin typeface="Calibri"/>
                <a:ea typeface="Calibri"/>
                <a:cs typeface="Calibri"/>
                <a:sym typeface="Calibri"/>
              </a:rPr>
              <a:t>/</a:t>
            </a:r>
            <a:r>
              <a:rPr lang="en" sz="1300">
                <a:solidFill>
                  <a:srgbClr val="000000"/>
                </a:solidFill>
                <a:latin typeface="Calibri"/>
                <a:ea typeface="Calibri"/>
                <a:cs typeface="Calibri"/>
                <a:sym typeface="Calibri"/>
              </a:rPr>
              <a:t>wk  = 440 h</a:t>
            </a:r>
            <a:r>
              <a:rPr lang="en" sz="1300">
                <a:latin typeface="Calibri"/>
                <a:ea typeface="Calibri"/>
                <a:cs typeface="Calibri"/>
                <a:sym typeface="Calibri"/>
              </a:rPr>
              <a:t>r</a:t>
            </a:r>
            <a:r>
              <a:rPr lang="en" sz="1300">
                <a:solidFill>
                  <a:srgbClr val="000000"/>
                </a:solidFill>
                <a:latin typeface="Calibri"/>
                <a:ea typeface="Calibri"/>
                <a:cs typeface="Calibri"/>
                <a:sym typeface="Calibri"/>
              </a:rPr>
              <a:t>s</a:t>
            </a:r>
            <a:endParaRPr sz="1300">
              <a:solidFill>
                <a:srgbClr val="000000"/>
              </a:solidFill>
              <a:latin typeface="Calibri"/>
              <a:ea typeface="Calibri"/>
              <a:cs typeface="Calibri"/>
              <a:sym typeface="Calibri"/>
            </a:endParaRPr>
          </a:p>
          <a:p>
            <a:pPr indent="0" lvl="0" marL="228600" rtl="0" algn="l">
              <a:spcBef>
                <a:spcPts val="1000"/>
              </a:spcBef>
              <a:spcAft>
                <a:spcPts val="0"/>
              </a:spcAft>
              <a:buNone/>
            </a:pPr>
            <a:r>
              <a:rPr lang="en" sz="1300">
                <a:solidFill>
                  <a:srgbClr val="000000"/>
                </a:solidFill>
                <a:latin typeface="Calibri"/>
                <a:ea typeface="Calibri"/>
                <a:cs typeface="Calibri"/>
                <a:sym typeface="Calibri"/>
              </a:rPr>
              <a:t>Estimated $10,000 for additional employee training</a:t>
            </a:r>
            <a:endParaRPr sz="1300">
              <a:solidFill>
                <a:srgbClr val="000000"/>
              </a:solidFill>
              <a:latin typeface="Calibri"/>
              <a:ea typeface="Calibri"/>
              <a:cs typeface="Calibri"/>
              <a:sym typeface="Calibri"/>
            </a:endParaRPr>
          </a:p>
          <a:p>
            <a:pPr indent="-1371600" lvl="0" marL="1600200" marR="4673" rtl="0" algn="l">
              <a:spcBef>
                <a:spcPts val="1000"/>
              </a:spcBef>
              <a:spcAft>
                <a:spcPts val="0"/>
              </a:spcAft>
              <a:buNone/>
            </a:pPr>
            <a:r>
              <a:rPr lang="en" sz="1300">
                <a:solidFill>
                  <a:srgbClr val="000000"/>
                </a:solidFill>
                <a:latin typeface="Calibri"/>
                <a:ea typeface="Calibri"/>
                <a:cs typeface="Calibri"/>
                <a:sym typeface="Calibri"/>
              </a:rPr>
              <a:t>Total personnel cost = 2 ($37.45 * 440) + </a:t>
            </a:r>
            <a:r>
              <a:rPr lang="en" sz="1300">
                <a:latin typeface="Calibri"/>
                <a:ea typeface="Calibri"/>
                <a:cs typeface="Calibri"/>
                <a:sym typeface="Calibri"/>
              </a:rPr>
              <a:t>3</a:t>
            </a:r>
            <a:r>
              <a:rPr lang="en" sz="1300">
                <a:solidFill>
                  <a:srgbClr val="000000"/>
                </a:solidFill>
                <a:latin typeface="Calibri"/>
                <a:ea typeface="Calibri"/>
                <a:cs typeface="Calibri"/>
                <a:sym typeface="Calibri"/>
              </a:rPr>
              <a:t> ($74.59 * 440) + ($51.94 * 440) + ($51.69 * 440) + $10,000</a:t>
            </a:r>
            <a:endParaRPr sz="1300">
              <a:solidFill>
                <a:srgbClr val="000000"/>
              </a:solidFill>
              <a:latin typeface="Calibri"/>
              <a:ea typeface="Calibri"/>
              <a:cs typeface="Calibri"/>
              <a:sym typeface="Calibri"/>
            </a:endParaRPr>
          </a:p>
          <a:p>
            <a:pPr indent="0" lvl="0" marL="1600200" marR="4673" rtl="0" algn="l">
              <a:spcBef>
                <a:spcPts val="0"/>
              </a:spcBef>
              <a:spcAft>
                <a:spcPts val="1000"/>
              </a:spcAft>
              <a:buNone/>
            </a:pPr>
            <a:r>
              <a:rPr lang="en" sz="1300">
                <a:solidFill>
                  <a:srgbClr val="000000"/>
                </a:solidFill>
                <a:latin typeface="Calibri"/>
                <a:ea typeface="Calibri"/>
                <a:cs typeface="Calibri"/>
                <a:sym typeface="Calibri"/>
              </a:rPr>
              <a:t>= </a:t>
            </a:r>
            <a:r>
              <a:rPr b="1" lang="en" sz="1300" u="sng">
                <a:solidFill>
                  <a:srgbClr val="000000"/>
                </a:solidFill>
                <a:latin typeface="Calibri"/>
                <a:ea typeface="Calibri"/>
                <a:cs typeface="Calibri"/>
                <a:sym typeface="Calibri"/>
              </a:rPr>
              <a:t>$</a:t>
            </a:r>
            <a:r>
              <a:rPr b="1" lang="en" sz="1300" u="sng">
                <a:latin typeface="Calibri"/>
                <a:ea typeface="Calibri"/>
                <a:cs typeface="Calibri"/>
                <a:sym typeface="Calibri"/>
              </a:rPr>
              <a:t>187,012</a:t>
            </a:r>
            <a:endParaRPr b="1" sz="1300" u="sng">
              <a:solidFill>
                <a:srgbClr val="595959"/>
              </a:solidFill>
              <a:latin typeface="Calibri"/>
              <a:ea typeface="Calibri"/>
              <a:cs typeface="Calibri"/>
              <a:sym typeface="Calibri"/>
            </a:endParaRPr>
          </a:p>
        </p:txBody>
      </p:sp>
      <p:sp>
        <p:nvSpPr>
          <p:cNvPr id="294" name="Google Shape;294;p32"/>
          <p:cNvSpPr txBox="1"/>
          <p:nvPr/>
        </p:nvSpPr>
        <p:spPr>
          <a:xfrm>
            <a:off x="4571950" y="1152475"/>
            <a:ext cx="4260300" cy="3646800"/>
          </a:xfrm>
          <a:prstGeom prst="rect">
            <a:avLst/>
          </a:prstGeom>
          <a:noFill/>
          <a:ln>
            <a:noFill/>
          </a:ln>
        </p:spPr>
        <p:txBody>
          <a:bodyPr anchorCtr="0" anchor="t" bIns="91425" lIns="91425" spcFirstLastPara="1" rIns="91425" wrap="square" tIns="91425">
            <a:noAutofit/>
          </a:bodyPr>
          <a:lstStyle/>
          <a:p>
            <a:pPr indent="0" lvl="0" marL="0" marR="54103" rtl="0" algn="l">
              <a:lnSpc>
                <a:spcPct val="90000"/>
              </a:lnSpc>
              <a:spcBef>
                <a:spcPts val="1000"/>
              </a:spcBef>
              <a:spcAft>
                <a:spcPts val="0"/>
              </a:spcAft>
              <a:buNone/>
            </a:pPr>
            <a:r>
              <a:rPr b="1" lang="en" sz="1600" u="sng">
                <a:solidFill>
                  <a:srgbClr val="000000"/>
                </a:solidFill>
                <a:latin typeface="Calibri"/>
                <a:ea typeface="Calibri"/>
                <a:cs typeface="Calibri"/>
                <a:sym typeface="Calibri"/>
              </a:rPr>
              <a:t>Estimated cost of Hardware Products</a:t>
            </a:r>
            <a:endParaRPr b="1" sz="1600" u="sng">
              <a:solidFill>
                <a:srgbClr val="000000"/>
              </a:solidFill>
              <a:latin typeface="Calibri"/>
              <a:ea typeface="Calibri"/>
              <a:cs typeface="Calibri"/>
              <a:sym typeface="Calibri"/>
            </a:endParaRPr>
          </a:p>
          <a:p>
            <a:pPr indent="-311150" lvl="0" marL="457200" marR="54103" rtl="0" algn="l">
              <a:lnSpc>
                <a:spcPct val="90000"/>
              </a:lnSpc>
              <a:spcBef>
                <a:spcPts val="100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Web server/Database (cloud-based service)</a:t>
            </a:r>
            <a:endParaRPr sz="1300">
              <a:solidFill>
                <a:srgbClr val="000000"/>
              </a:solidFill>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Cost</a:t>
            </a:r>
            <a:r>
              <a:rPr lang="en" sz="1300">
                <a:latin typeface="Calibri"/>
                <a:ea typeface="Calibri"/>
                <a:cs typeface="Calibri"/>
                <a:sym typeface="Calibri"/>
              </a:rPr>
              <a:t> </a:t>
            </a:r>
            <a:r>
              <a:rPr lang="en" sz="1300">
                <a:solidFill>
                  <a:srgbClr val="000000"/>
                </a:solidFill>
                <a:latin typeface="Calibri"/>
                <a:ea typeface="Calibri"/>
                <a:cs typeface="Calibri"/>
                <a:sym typeface="Calibri"/>
              </a:rPr>
              <a:t>based on DB inst</a:t>
            </a:r>
            <a:r>
              <a:rPr lang="en" sz="1300">
                <a:solidFill>
                  <a:srgbClr val="000000"/>
                </a:solidFill>
                <a:latin typeface="Calibri"/>
                <a:ea typeface="Calibri"/>
                <a:cs typeface="Calibri"/>
                <a:sym typeface="Calibri"/>
              </a:rPr>
              <a:t>ances</a:t>
            </a:r>
            <a:r>
              <a:rPr lang="en" sz="1300">
                <a:latin typeface="Calibri"/>
                <a:ea typeface="Calibri"/>
                <a:cs typeface="Calibri"/>
                <a:sym typeface="Calibri"/>
              </a:rPr>
              <a:t> (e.g., </a:t>
            </a:r>
            <a:r>
              <a:rPr lang="en" sz="1300">
                <a:solidFill>
                  <a:srgbClr val="000000"/>
                </a:solidFill>
                <a:latin typeface="Calibri"/>
                <a:ea typeface="Calibri"/>
                <a:cs typeface="Calibri"/>
                <a:sym typeface="Calibri"/>
              </a:rPr>
              <a:t>AWS can be $.011 per DB instance hour)</a:t>
            </a:r>
            <a:endParaRPr sz="1300">
              <a:solidFill>
                <a:srgbClr val="000000"/>
              </a:solidFill>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Amount from </a:t>
            </a:r>
            <a:r>
              <a:rPr b="1" lang="en" sz="1300" u="sng">
                <a:solidFill>
                  <a:srgbClr val="000000"/>
                </a:solidFill>
                <a:latin typeface="Calibri"/>
                <a:ea typeface="Calibri"/>
                <a:cs typeface="Calibri"/>
                <a:sym typeface="Calibri"/>
              </a:rPr>
              <a:t>$100 to thousands</a:t>
            </a:r>
            <a:r>
              <a:rPr lang="en" sz="1300">
                <a:solidFill>
                  <a:srgbClr val="000000"/>
                </a:solidFill>
                <a:latin typeface="Calibri"/>
                <a:ea typeface="Calibri"/>
                <a:cs typeface="Calibri"/>
                <a:sym typeface="Calibri"/>
              </a:rPr>
              <a:t> depending on the popularity of the app</a:t>
            </a:r>
            <a:endParaRPr sz="1300">
              <a:solidFill>
                <a:srgbClr val="000000"/>
              </a:solidFill>
              <a:latin typeface="Calibri"/>
              <a:ea typeface="Calibri"/>
              <a:cs typeface="Calibri"/>
              <a:sym typeface="Calibri"/>
            </a:endParaRPr>
          </a:p>
          <a:p>
            <a:pPr indent="-311150" lvl="0" marL="4572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Workstation fo</a:t>
            </a:r>
            <a:r>
              <a:rPr lang="en" sz="1300">
                <a:latin typeface="Calibri"/>
                <a:ea typeface="Calibri"/>
                <a:cs typeface="Calibri"/>
                <a:sym typeface="Calibri"/>
              </a:rPr>
              <a:t>r 5</a:t>
            </a:r>
            <a:r>
              <a:rPr lang="en" sz="1300">
                <a:solidFill>
                  <a:srgbClr val="000000"/>
                </a:solidFill>
                <a:latin typeface="Calibri"/>
                <a:ea typeface="Calibri"/>
                <a:cs typeface="Calibri"/>
                <a:sym typeface="Calibri"/>
              </a:rPr>
              <a:t> developers</a:t>
            </a:r>
            <a:endParaRPr sz="1300">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latin typeface="Calibri"/>
                <a:ea typeface="Calibri"/>
                <a:cs typeface="Calibri"/>
                <a:sym typeface="Calibri"/>
              </a:rPr>
              <a:t>5</a:t>
            </a:r>
            <a:r>
              <a:rPr lang="en" sz="1300">
                <a:solidFill>
                  <a:srgbClr val="000000"/>
                </a:solidFill>
                <a:latin typeface="Calibri"/>
                <a:ea typeface="Calibri"/>
                <a:cs typeface="Calibri"/>
                <a:sym typeface="Calibri"/>
              </a:rPr>
              <a:t> MacBook Pros = $1,738 * </a:t>
            </a:r>
            <a:r>
              <a:rPr lang="en" sz="1300">
                <a:latin typeface="Calibri"/>
                <a:ea typeface="Calibri"/>
                <a:cs typeface="Calibri"/>
                <a:sym typeface="Calibri"/>
              </a:rPr>
              <a:t>5</a:t>
            </a:r>
            <a:r>
              <a:rPr lang="en" sz="1300">
                <a:solidFill>
                  <a:srgbClr val="000000"/>
                </a:solidFill>
                <a:latin typeface="Calibri"/>
                <a:ea typeface="Calibri"/>
                <a:cs typeface="Calibri"/>
                <a:sym typeface="Calibri"/>
              </a:rPr>
              <a:t> ≈ </a:t>
            </a:r>
            <a:r>
              <a:rPr b="1" lang="en" sz="1300" u="sng">
                <a:solidFill>
                  <a:srgbClr val="000000"/>
                </a:solidFill>
                <a:latin typeface="Calibri"/>
                <a:ea typeface="Calibri"/>
                <a:cs typeface="Calibri"/>
                <a:sym typeface="Calibri"/>
              </a:rPr>
              <a:t>$</a:t>
            </a:r>
            <a:r>
              <a:rPr b="1" lang="en" sz="1300" u="sng">
                <a:latin typeface="Calibri"/>
                <a:ea typeface="Calibri"/>
                <a:cs typeface="Calibri"/>
                <a:sym typeface="Calibri"/>
              </a:rPr>
              <a:t>8,700</a:t>
            </a:r>
            <a:endParaRPr sz="1300">
              <a:solidFill>
                <a:srgbClr val="000000"/>
              </a:solidFill>
              <a:latin typeface="Calibri"/>
              <a:ea typeface="Calibri"/>
              <a:cs typeface="Calibri"/>
              <a:sym typeface="Calibri"/>
            </a:endParaRPr>
          </a:p>
          <a:p>
            <a:pPr indent="-311150" lvl="0" marL="4572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Internet - Remote developer</a:t>
            </a:r>
            <a:r>
              <a:rPr lang="en" sz="1300">
                <a:latin typeface="Calibri"/>
                <a:ea typeface="Calibri"/>
                <a:cs typeface="Calibri"/>
                <a:sym typeface="Calibri"/>
              </a:rPr>
              <a:t>s bear costs</a:t>
            </a:r>
            <a:endParaRPr sz="1300">
              <a:solidFill>
                <a:srgbClr val="000000"/>
              </a:solidFill>
              <a:latin typeface="Calibri"/>
              <a:ea typeface="Calibri"/>
              <a:cs typeface="Calibri"/>
              <a:sym typeface="Calibri"/>
            </a:endParaRPr>
          </a:p>
          <a:p>
            <a:pPr indent="0" lvl="0" marL="0" marR="54103" rtl="0" algn="l">
              <a:lnSpc>
                <a:spcPct val="90000"/>
              </a:lnSpc>
              <a:spcBef>
                <a:spcPts val="1000"/>
              </a:spcBef>
              <a:spcAft>
                <a:spcPts val="0"/>
              </a:spcAft>
              <a:buNone/>
            </a:pPr>
            <a:r>
              <a:rPr b="1" lang="en" sz="1600" u="sng">
                <a:solidFill>
                  <a:srgbClr val="000000"/>
                </a:solidFill>
                <a:latin typeface="Calibri"/>
                <a:ea typeface="Calibri"/>
                <a:cs typeface="Calibri"/>
                <a:sym typeface="Calibri"/>
              </a:rPr>
              <a:t>Estimated cost of Software Products</a:t>
            </a:r>
            <a:endParaRPr b="1" sz="1600" u="sng">
              <a:solidFill>
                <a:srgbClr val="000000"/>
              </a:solidFill>
              <a:latin typeface="Calibri"/>
              <a:ea typeface="Calibri"/>
              <a:cs typeface="Calibri"/>
              <a:sym typeface="Calibri"/>
            </a:endParaRPr>
          </a:p>
          <a:p>
            <a:pPr indent="-311150" lvl="0" marL="457200" marR="54103" rtl="0" algn="l">
              <a:lnSpc>
                <a:spcPct val="90000"/>
              </a:lnSpc>
              <a:spcBef>
                <a:spcPts val="100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Version Control and Repository</a:t>
            </a:r>
            <a:endParaRPr sz="1300">
              <a:solidFill>
                <a:srgbClr val="000000"/>
              </a:solidFill>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Git/GitHub is free</a:t>
            </a:r>
            <a:endParaRPr sz="1300">
              <a:solidFill>
                <a:srgbClr val="000000"/>
              </a:solidFill>
              <a:latin typeface="Calibri"/>
              <a:ea typeface="Calibri"/>
              <a:cs typeface="Calibri"/>
              <a:sym typeface="Calibri"/>
            </a:endParaRPr>
          </a:p>
          <a:p>
            <a:pPr indent="-311150" lvl="0" marL="4572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IDE</a:t>
            </a:r>
            <a:endParaRPr sz="1300">
              <a:solidFill>
                <a:srgbClr val="000000"/>
              </a:solidFill>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latin typeface="Calibri"/>
                <a:ea typeface="Calibri"/>
                <a:cs typeface="Calibri"/>
                <a:sym typeface="Calibri"/>
              </a:rPr>
              <a:t>5</a:t>
            </a:r>
            <a:r>
              <a:rPr lang="en" sz="1300">
                <a:solidFill>
                  <a:srgbClr val="000000"/>
                </a:solidFill>
                <a:latin typeface="Calibri"/>
                <a:ea typeface="Calibri"/>
                <a:cs typeface="Calibri"/>
                <a:sym typeface="Calibri"/>
              </a:rPr>
              <a:t> Copies of XCode, which is free</a:t>
            </a:r>
            <a:endParaRPr sz="1300">
              <a:solidFill>
                <a:srgbClr val="000000"/>
              </a:solidFill>
              <a:latin typeface="Calibri"/>
              <a:ea typeface="Calibri"/>
              <a:cs typeface="Calibri"/>
              <a:sym typeface="Calibri"/>
            </a:endParaRPr>
          </a:p>
          <a:p>
            <a:pPr indent="-311150" lvl="0" marL="4572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Project Management</a:t>
            </a:r>
            <a:endParaRPr sz="1300">
              <a:solidFill>
                <a:srgbClr val="000000"/>
              </a:solidFill>
              <a:latin typeface="Calibri"/>
              <a:ea typeface="Calibri"/>
              <a:cs typeface="Calibri"/>
              <a:sym typeface="Calibri"/>
            </a:endParaRPr>
          </a:p>
          <a:p>
            <a:pPr indent="-311150" lvl="1" marL="914400" marR="54103" rtl="0" algn="l">
              <a:lnSpc>
                <a:spcPct val="90000"/>
              </a:lnSpc>
              <a:spcBef>
                <a:spcPts val="0"/>
              </a:spcBef>
              <a:spcAft>
                <a:spcPts val="0"/>
              </a:spcAft>
              <a:buClr>
                <a:srgbClr val="000000"/>
              </a:buClr>
              <a:buSzPts val="1300"/>
              <a:buFont typeface="Calibri"/>
              <a:buChar char="○"/>
            </a:pPr>
            <a:r>
              <a:rPr lang="en" sz="1300">
                <a:solidFill>
                  <a:srgbClr val="000000"/>
                </a:solidFill>
                <a:latin typeface="Calibri"/>
                <a:ea typeface="Calibri"/>
                <a:cs typeface="Calibri"/>
                <a:sym typeface="Calibri"/>
              </a:rPr>
              <a:t>Jira. 3 Months of development at $7.53/Month ≈ </a:t>
            </a:r>
            <a:r>
              <a:rPr b="1" lang="en" sz="1300" u="sng">
                <a:solidFill>
                  <a:srgbClr val="000000"/>
                </a:solidFill>
                <a:latin typeface="Calibri"/>
                <a:ea typeface="Calibri"/>
                <a:cs typeface="Calibri"/>
                <a:sym typeface="Calibri"/>
              </a:rPr>
              <a:t>$23</a:t>
            </a:r>
            <a:endParaRPr b="1" sz="1500" u="sng">
              <a:solidFill>
                <a:srgbClr val="59595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Comparison to Other Works</a:t>
            </a:r>
            <a:endParaRPr/>
          </a:p>
        </p:txBody>
      </p:sp>
      <p:sp>
        <p:nvSpPr>
          <p:cNvPr id="300" name="Google Shape;300;p33"/>
          <p:cNvSpPr txBox="1"/>
          <p:nvPr>
            <p:ph idx="1" type="body"/>
          </p:nvPr>
        </p:nvSpPr>
        <p:spPr>
          <a:xfrm>
            <a:off x="574450" y="1130300"/>
            <a:ext cx="8031900" cy="36720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0"/>
              </a:spcBef>
              <a:spcAft>
                <a:spcPts val="0"/>
              </a:spcAft>
              <a:buClr>
                <a:srgbClr val="000000"/>
              </a:buClr>
              <a:buSzPts val="1300"/>
              <a:buChar char="●"/>
            </a:pPr>
            <a:r>
              <a:rPr lang="en" u="sng">
                <a:solidFill>
                  <a:srgbClr val="000000"/>
                </a:solidFill>
              </a:rPr>
              <a:t>Shared features</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 Task manager,calendar, and deadline tracking</a:t>
            </a:r>
            <a:endParaRPr>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Advantages of Todoist</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Recurring task due dates for streamlined scheduling</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Subtasks and sections to break down large tasks</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Labels for task categorization and organization</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Bird’s-eye view of schedule with easy task filtering</a:t>
            </a:r>
            <a:endParaRPr>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Advantages of Moday.com</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Customizable and collaboration-friendly</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Advanced scheduling tools &amp; detailed task tracking</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Integrations for broader functionality</a:t>
            </a:r>
            <a:endParaRPr>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Advantages of google calendar</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Task &amp; calendar management, integrated with other Google services</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Auto-sync with emails and meeting schedules</a:t>
            </a:r>
            <a:endParaRPr>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Our focus </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Prioritizes User-Friendliness over Complexity</a:t>
            </a:r>
            <a:endParaRPr sz="1300">
              <a:solidFill>
                <a:srgbClr val="000000"/>
              </a:solidFill>
            </a:endParaRPr>
          </a:p>
          <a:p>
            <a:pPr indent="0" lvl="0" marL="0" rtl="0" algn="l">
              <a:lnSpc>
                <a:spcPct val="95000"/>
              </a:lnSpc>
              <a:spcBef>
                <a:spcPts val="0"/>
              </a:spcBef>
              <a:spcAft>
                <a:spcPts val="0"/>
              </a:spcAft>
              <a:buNone/>
            </a:pPr>
            <a:r>
              <a:t/>
            </a:r>
            <a:endParaRPr sz="1300">
              <a:solidFill>
                <a:srgbClr val="000000"/>
              </a:solidFill>
            </a:endParaRPr>
          </a:p>
          <a:p>
            <a:pPr indent="0" lvl="0" marL="0" rtl="0" algn="l">
              <a:lnSpc>
                <a:spcPct val="95000"/>
              </a:lnSpc>
              <a:spcBef>
                <a:spcPts val="0"/>
              </a:spcBef>
              <a:spcAft>
                <a:spcPts val="0"/>
              </a:spcAft>
              <a:buNone/>
            </a:pPr>
            <a:r>
              <a:rPr b="1" lang="en" u="sng">
                <a:solidFill>
                  <a:srgbClr val="000000"/>
                </a:solidFill>
              </a:rPr>
              <a:t>Conclusion</a:t>
            </a:r>
            <a:r>
              <a:rPr lang="en">
                <a:solidFill>
                  <a:srgbClr val="000000"/>
                </a:solidFill>
              </a:rPr>
              <a:t>: Our project emphasizes user-friendliness over complexity, while Todoist, Monday.com, and Google Calendar offer more advanced features and options for task filtering, collaboration, and integration.</a:t>
            </a:r>
            <a:endParaRPr>
              <a:solidFill>
                <a:srgbClr val="000000"/>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4" name="Shape 304"/>
        <p:cNvGrpSpPr/>
        <p:nvPr/>
      </p:nvGrpSpPr>
      <p:grpSpPr>
        <a:xfrm>
          <a:off x="0" y="0"/>
          <a:ext cx="0" cy="0"/>
          <a:chOff x="0" y="0"/>
          <a:chExt cx="0" cy="0"/>
        </a:xfrm>
      </p:grpSpPr>
      <p:sp>
        <p:nvSpPr>
          <p:cNvPr id="305" name="Google Shape;305;p34"/>
          <p:cNvSpPr txBox="1"/>
          <p:nvPr>
            <p:ph type="title"/>
          </p:nvPr>
        </p:nvSpPr>
        <p:spPr>
          <a:xfrm>
            <a:off x="194925" y="216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of UI</a:t>
            </a:r>
            <a:endParaRPr/>
          </a:p>
        </p:txBody>
      </p:sp>
      <p:pic>
        <p:nvPicPr>
          <p:cNvPr id="306" name="Google Shape;306;p34"/>
          <p:cNvPicPr preferRelativeResize="0"/>
          <p:nvPr/>
        </p:nvPicPr>
        <p:blipFill>
          <a:blip r:embed="rId3">
            <a:alphaModFix/>
          </a:blip>
          <a:stretch>
            <a:fillRect/>
          </a:stretch>
        </p:blipFill>
        <p:spPr>
          <a:xfrm>
            <a:off x="3199000" y="505925"/>
            <a:ext cx="1582850" cy="2679026"/>
          </a:xfrm>
          <a:prstGeom prst="rect">
            <a:avLst/>
          </a:prstGeom>
          <a:noFill/>
          <a:ln>
            <a:noFill/>
          </a:ln>
        </p:spPr>
      </p:pic>
      <p:pic>
        <p:nvPicPr>
          <p:cNvPr id="307" name="Google Shape;307;p34"/>
          <p:cNvPicPr preferRelativeResize="0"/>
          <p:nvPr/>
        </p:nvPicPr>
        <p:blipFill rotWithShape="1">
          <a:blip r:embed="rId4">
            <a:alphaModFix/>
          </a:blip>
          <a:srcRect b="0" l="7150" r="4898" t="2248"/>
          <a:stretch/>
        </p:blipFill>
        <p:spPr>
          <a:xfrm>
            <a:off x="3199000" y="505925"/>
            <a:ext cx="1536875" cy="3287950"/>
          </a:xfrm>
          <a:prstGeom prst="rect">
            <a:avLst/>
          </a:prstGeom>
          <a:noFill/>
          <a:ln>
            <a:noFill/>
          </a:ln>
        </p:spPr>
      </p:pic>
      <p:pic>
        <p:nvPicPr>
          <p:cNvPr id="308" name="Google Shape;308;p34"/>
          <p:cNvPicPr preferRelativeResize="0"/>
          <p:nvPr/>
        </p:nvPicPr>
        <p:blipFill>
          <a:blip r:embed="rId5">
            <a:alphaModFix/>
          </a:blip>
          <a:stretch>
            <a:fillRect/>
          </a:stretch>
        </p:blipFill>
        <p:spPr>
          <a:xfrm>
            <a:off x="931850" y="-430325"/>
            <a:ext cx="4948675" cy="7423024"/>
          </a:xfrm>
          <a:prstGeom prst="rect">
            <a:avLst/>
          </a:prstGeom>
          <a:noFill/>
          <a:ln>
            <a:noFill/>
          </a:ln>
        </p:spPr>
      </p:pic>
      <p:pic>
        <p:nvPicPr>
          <p:cNvPr id="309" name="Google Shape;309;p34"/>
          <p:cNvPicPr preferRelativeResize="0"/>
          <p:nvPr/>
        </p:nvPicPr>
        <p:blipFill>
          <a:blip r:embed="rId6">
            <a:alphaModFix/>
          </a:blip>
          <a:stretch>
            <a:fillRect/>
          </a:stretch>
        </p:blipFill>
        <p:spPr>
          <a:xfrm>
            <a:off x="3302663" y="3233725"/>
            <a:ext cx="502125" cy="502125"/>
          </a:xfrm>
          <a:prstGeom prst="rect">
            <a:avLst/>
          </a:prstGeom>
          <a:noFill/>
          <a:ln>
            <a:noFill/>
          </a:ln>
        </p:spPr>
      </p:pic>
      <p:sp>
        <p:nvSpPr>
          <p:cNvPr id="310" name="Google Shape;310;p34"/>
          <p:cNvSpPr/>
          <p:nvPr/>
        </p:nvSpPr>
        <p:spPr>
          <a:xfrm>
            <a:off x="3333838" y="3233688"/>
            <a:ext cx="439800" cy="502200"/>
          </a:xfrm>
          <a:prstGeom prst="ellipse">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1" name="Google Shape;311;p34"/>
          <p:cNvPicPr preferRelativeResize="0"/>
          <p:nvPr/>
        </p:nvPicPr>
        <p:blipFill>
          <a:blip r:embed="rId7">
            <a:alphaModFix/>
          </a:blip>
          <a:stretch>
            <a:fillRect/>
          </a:stretch>
        </p:blipFill>
        <p:spPr>
          <a:xfrm>
            <a:off x="4118100" y="3352247"/>
            <a:ext cx="324650" cy="324650"/>
          </a:xfrm>
          <a:prstGeom prst="rect">
            <a:avLst/>
          </a:prstGeom>
          <a:noFill/>
          <a:ln>
            <a:noFill/>
          </a:ln>
        </p:spPr>
      </p:pic>
      <p:sp>
        <p:nvSpPr>
          <p:cNvPr id="312" name="Google Shape;312;p34"/>
          <p:cNvSpPr/>
          <p:nvPr/>
        </p:nvSpPr>
        <p:spPr>
          <a:xfrm>
            <a:off x="4060513" y="3233688"/>
            <a:ext cx="439800" cy="502200"/>
          </a:xfrm>
          <a:prstGeom prst="ellipse">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13" name="Google Shape;313;p34"/>
          <p:cNvPicPr preferRelativeResize="0"/>
          <p:nvPr/>
        </p:nvPicPr>
        <p:blipFill>
          <a:blip r:embed="rId8">
            <a:alphaModFix/>
          </a:blip>
          <a:stretch>
            <a:fillRect/>
          </a:stretch>
        </p:blipFill>
        <p:spPr>
          <a:xfrm rot="-7512053">
            <a:off x="4026807" y="3584798"/>
            <a:ext cx="2985685" cy="15482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4000"/>
                                        <p:tgtEl>
                                          <p:spTgt spid="313"/>
                                        </p:tgtEl>
                                      </p:cBhvr>
                                    </p:animEffect>
                                    <p:set>
                                      <p:cBhvr>
                                        <p:cTn dur="1" fill="hold">
                                          <p:stCondLst>
                                            <p:cond delay="4000"/>
                                          </p:stCondLst>
                                        </p:cTn>
                                        <p:tgtEl>
                                          <p:spTgt spid="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19" name="Google Shape;319;p35"/>
          <p:cNvSpPr txBox="1"/>
          <p:nvPr>
            <p:ph idx="1" type="body"/>
          </p:nvPr>
        </p:nvSpPr>
        <p:spPr>
          <a:xfrm>
            <a:off x="819150" y="1343000"/>
            <a:ext cx="7505700" cy="2943300"/>
          </a:xfrm>
          <a:prstGeom prst="rect">
            <a:avLst/>
          </a:prstGeom>
        </p:spPr>
        <p:txBody>
          <a:bodyPr anchorCtr="0" anchor="t" bIns="91425" lIns="91425" spcFirstLastPara="1" rIns="91425" wrap="square" tIns="91425">
            <a:normAutofit/>
          </a:bodyPr>
          <a:lstStyle/>
          <a:p>
            <a:pPr indent="457200" lvl="0" marL="0" rtl="0" algn="l">
              <a:spcBef>
                <a:spcPts val="1200"/>
              </a:spcBef>
              <a:spcAft>
                <a:spcPts val="0"/>
              </a:spcAft>
              <a:buNone/>
            </a:pPr>
            <a:r>
              <a:rPr lang="en"/>
              <a:t>Our team aimed to create a time management app to streamline task scheduling and improve productivity. Initially, we focused on simplicity, but later expanded to include both a calendar view and priority list, giving users versatile options for viewing tasks. </a:t>
            </a:r>
            <a:endParaRPr/>
          </a:p>
          <a:p>
            <a:pPr indent="457200" lvl="0" marL="0" rtl="0" algn="l">
              <a:spcBef>
                <a:spcPts val="1200"/>
              </a:spcBef>
              <a:spcAft>
                <a:spcPts val="0"/>
              </a:spcAft>
              <a:buNone/>
            </a:pPr>
            <a:r>
              <a:rPr lang="en"/>
              <a:t>We added calendar transitions (monthly, weekly, daily) and urgency-based notifications to enhance user engagement and make task management more intuitive. Routine task management was considered but deprioritized to keep the app efficient and focused on immediate needs.</a:t>
            </a:r>
            <a:endParaRPr/>
          </a:p>
          <a:p>
            <a:pPr indent="457200" lvl="0" marL="0" rtl="0" algn="l">
              <a:spcBef>
                <a:spcPts val="1200"/>
              </a:spcBef>
              <a:spcAft>
                <a:spcPts val="0"/>
              </a:spcAft>
              <a:buNone/>
            </a:pPr>
            <a:r>
              <a:rPr lang="en"/>
              <a:t>Through detailed testing with JUnit, we ensured reliable functionality. Overall, the project met its core objectives, with room to add routine scheduling for further customization. Agile development allows our app to evolve and grow with user needs.</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25" name="Google Shape;325;p36"/>
          <p:cNvSpPr txBox="1"/>
          <p:nvPr>
            <p:ph idx="1" type="body"/>
          </p:nvPr>
        </p:nvSpPr>
        <p:spPr>
          <a:xfrm>
            <a:off x="819150" y="1126850"/>
            <a:ext cx="7505700" cy="3487200"/>
          </a:xfrm>
          <a:prstGeom prst="rect">
            <a:avLst/>
          </a:prstGeom>
        </p:spPr>
        <p:txBody>
          <a:bodyPr anchorCtr="0" anchor="t" bIns="91425" lIns="91425" spcFirstLastPara="1" rIns="91425" wrap="square" tIns="91425">
            <a:noAutofit/>
          </a:bodyPr>
          <a:lstStyle/>
          <a:p>
            <a:pPr indent="-342900" lvl="0" marL="228600" rtl="0" algn="l">
              <a:lnSpc>
                <a:spcPct val="115000"/>
              </a:lnSpc>
              <a:spcBef>
                <a:spcPts val="0"/>
              </a:spcBef>
              <a:spcAft>
                <a:spcPts val="0"/>
              </a:spcAft>
              <a:buSzPts val="770"/>
              <a:buNone/>
            </a:pPr>
            <a:r>
              <a:rPr lang="en" sz="1140">
                <a:solidFill>
                  <a:srgbClr val="000000"/>
                </a:solidFill>
              </a:rPr>
              <a:t>[1] I. Kurkina, “Average Cloud Computing Costs for Small Businesses,” Academy SMART, Aug. 11, 2023. https://academysmart.com/insights/average-cloud-computing-costs-for-small-businesses/</a:t>
            </a:r>
            <a:endParaRPr b="1"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‌[2] Apple, “MacBook Pro,” Apple, 2023. https://www.apple.com/macbook-pro/</a:t>
            </a:r>
            <a:endParaRPr b="1"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[3] Atlassian, “Jira Pricing - Monthly and Annual” https://www.synthesia.io/learn/training-videos/training-cost</a:t>
            </a:r>
            <a:endParaRPr b="1"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[4] “Junior Software Engineer salary (November 2024),” Zippia, https://www.zippia.com/salaries/junior-software-engineer/ (accessed Nov. 8, 2024).</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[5] “2022 Senior Software Engineer Salary in US (Updated Daily) | Built In,” </a:t>
            </a:r>
            <a:r>
              <a:rPr i="1" lang="en" sz="1140">
                <a:solidFill>
                  <a:srgbClr val="000000"/>
                </a:solidFill>
              </a:rPr>
              <a:t>builtin.com</a:t>
            </a:r>
            <a:r>
              <a:rPr lang="en" sz="1140">
                <a:solidFill>
                  <a:srgbClr val="000000"/>
                </a:solidFill>
              </a:rPr>
              <a:t>. https://builtin.com/salaries/dev-engineer/senior-software-engineer</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[6] “2022 Scrum Master Salary in US (Updated Daily) | Built In,” </a:t>
            </a:r>
            <a:r>
              <a:rPr i="1" lang="en" sz="1140">
                <a:solidFill>
                  <a:srgbClr val="000000"/>
                </a:solidFill>
              </a:rPr>
              <a:t>builtin.com</a:t>
            </a:r>
            <a:r>
              <a:rPr lang="en" sz="1140">
                <a:solidFill>
                  <a:srgbClr val="000000"/>
                </a:solidFill>
              </a:rPr>
              <a:t>. https://builtin.com/salaries/project-mgmt/scrum-master</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[7] “2023 Product Owner Salary in US (Updated Daily) | Built In,” </a:t>
            </a:r>
            <a:r>
              <a:rPr i="1" lang="en" sz="1140">
                <a:solidFill>
                  <a:srgbClr val="000000"/>
                </a:solidFill>
              </a:rPr>
              <a:t>builtin.com</a:t>
            </a:r>
            <a:r>
              <a:rPr lang="en" sz="1140">
                <a:solidFill>
                  <a:srgbClr val="000000"/>
                </a:solidFill>
              </a:rPr>
              <a:t>. https://builtin.com/salaries/product/product-owner</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[8] K. Alster, “How much does employee training cost? (2024 Guide),” www.synthesia.io, 2024. https://www.synthesia.io/learn/training-videos/training-cost</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[9] “Features,” Todoist, https://todoist.com/features </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[10] Monday.com, “monday - team management software | monday.com,” </a:t>
            </a:r>
            <a:r>
              <a:rPr i="1" lang="en" sz="1140">
                <a:solidFill>
                  <a:srgbClr val="000000"/>
                </a:solidFill>
              </a:rPr>
              <a:t>monday.com</a:t>
            </a:r>
            <a:r>
              <a:rPr lang="en" sz="1140">
                <a:solidFill>
                  <a:srgbClr val="000000"/>
                </a:solidFill>
              </a:rPr>
              <a:t>, 2023. https://monday.com/</a:t>
            </a:r>
            <a:endParaRPr sz="1140">
              <a:solidFill>
                <a:srgbClr val="000000"/>
              </a:solidFill>
            </a:endParaRPr>
          </a:p>
          <a:p>
            <a:pPr indent="-342900" lvl="0" marL="228600" rtl="0" algn="l">
              <a:lnSpc>
                <a:spcPct val="115000"/>
              </a:lnSpc>
              <a:spcBef>
                <a:spcPts val="0"/>
              </a:spcBef>
              <a:spcAft>
                <a:spcPts val="0"/>
              </a:spcAft>
              <a:buSzPts val="770"/>
              <a:buNone/>
            </a:pPr>
            <a:r>
              <a:rPr lang="en" sz="1140">
                <a:solidFill>
                  <a:srgbClr val="000000"/>
                </a:solidFill>
              </a:rPr>
              <a:t>[11] “What can you do with Calendar? - G Suite Learning Center,” support.google.com. https://support.google.com/a/users/answer/9302892?hl=en</a:t>
            </a:r>
            <a:endParaRPr sz="121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Timeline</a:t>
            </a:r>
            <a:endParaRPr/>
          </a:p>
        </p:txBody>
      </p:sp>
      <p:grpSp>
        <p:nvGrpSpPr>
          <p:cNvPr id="142" name="Google Shape;142;p15"/>
          <p:cNvGrpSpPr/>
          <p:nvPr/>
        </p:nvGrpSpPr>
        <p:grpSpPr>
          <a:xfrm>
            <a:off x="6035911" y="1257554"/>
            <a:ext cx="2913171" cy="3606957"/>
            <a:chOff x="4572350" y="1431525"/>
            <a:chExt cx="2043900" cy="2927725"/>
          </a:xfrm>
        </p:grpSpPr>
        <p:sp>
          <p:nvSpPr>
            <p:cNvPr id="143" name="Google Shape;143;p15"/>
            <p:cNvSpPr/>
            <p:nvPr/>
          </p:nvSpPr>
          <p:spPr>
            <a:xfrm>
              <a:off x="4572350" y="1431550"/>
              <a:ext cx="2043900" cy="2927700"/>
            </a:xfrm>
            <a:prstGeom prst="rect">
              <a:avLst/>
            </a:prstGeom>
            <a:noFill/>
            <a:ln cap="flat" cmpd="sng" w="9525">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flipH="1" rot="10800000">
              <a:off x="4572350" y="1431525"/>
              <a:ext cx="2043900" cy="126900"/>
            </a:xfrm>
            <a:prstGeom prst="rect">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nvSpPr>
          <p:spPr>
            <a:xfrm>
              <a:off x="457235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0D5CDF"/>
                  </a:solidFill>
                  <a:latin typeface="Roboto"/>
                  <a:ea typeface="Roboto"/>
                  <a:cs typeface="Roboto"/>
                  <a:sym typeface="Roboto"/>
                </a:rPr>
                <a:t>05</a:t>
              </a:r>
              <a:endParaRPr b="1" sz="4200">
                <a:solidFill>
                  <a:srgbClr val="0D5CDF"/>
                </a:solidFill>
                <a:latin typeface="Roboto"/>
                <a:ea typeface="Roboto"/>
                <a:cs typeface="Roboto"/>
                <a:sym typeface="Roboto"/>
              </a:endParaRPr>
            </a:p>
          </p:txBody>
        </p:sp>
        <p:sp>
          <p:nvSpPr>
            <p:cNvPr id="146" name="Google Shape;146;p15"/>
            <p:cNvSpPr txBox="1"/>
            <p:nvPr/>
          </p:nvSpPr>
          <p:spPr>
            <a:xfrm>
              <a:off x="4637893"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D5CDF"/>
                  </a:solidFill>
                  <a:latin typeface="Roboto"/>
                  <a:ea typeface="Roboto"/>
                  <a:cs typeface="Roboto"/>
                  <a:sym typeface="Roboto"/>
                </a:rPr>
                <a:t>W1</a:t>
              </a:r>
              <a:endParaRPr sz="700">
                <a:solidFill>
                  <a:srgbClr val="0D5CDF"/>
                </a:solidFill>
                <a:latin typeface="Roboto"/>
                <a:ea typeface="Roboto"/>
                <a:cs typeface="Roboto"/>
                <a:sym typeface="Roboto"/>
              </a:endParaRPr>
            </a:p>
          </p:txBody>
        </p:sp>
        <p:sp>
          <p:nvSpPr>
            <p:cNvPr id="147" name="Google Shape;147;p15"/>
            <p:cNvSpPr txBox="1"/>
            <p:nvPr/>
          </p:nvSpPr>
          <p:spPr>
            <a:xfrm>
              <a:off x="5166000"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D5CDF"/>
                  </a:solidFill>
                  <a:latin typeface="Roboto"/>
                  <a:ea typeface="Roboto"/>
                  <a:cs typeface="Roboto"/>
                  <a:sym typeface="Roboto"/>
                </a:rPr>
                <a:t>W2</a:t>
              </a:r>
              <a:endParaRPr sz="700">
                <a:solidFill>
                  <a:srgbClr val="0D5CDF"/>
                </a:solidFill>
                <a:latin typeface="Roboto"/>
                <a:ea typeface="Roboto"/>
                <a:cs typeface="Roboto"/>
                <a:sym typeface="Roboto"/>
              </a:endParaRPr>
            </a:p>
          </p:txBody>
        </p:sp>
        <p:sp>
          <p:nvSpPr>
            <p:cNvPr id="148" name="Google Shape;148;p15"/>
            <p:cNvSpPr txBox="1"/>
            <p:nvPr/>
          </p:nvSpPr>
          <p:spPr>
            <a:xfrm>
              <a:off x="5661505"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D5CDF"/>
                  </a:solidFill>
                  <a:latin typeface="Roboto"/>
                  <a:ea typeface="Roboto"/>
                  <a:cs typeface="Roboto"/>
                  <a:sym typeface="Roboto"/>
                </a:rPr>
                <a:t>W3</a:t>
              </a:r>
              <a:endParaRPr sz="700">
                <a:solidFill>
                  <a:srgbClr val="0D5CDF"/>
                </a:solidFill>
                <a:latin typeface="Roboto"/>
                <a:ea typeface="Roboto"/>
                <a:cs typeface="Roboto"/>
                <a:sym typeface="Roboto"/>
              </a:endParaRPr>
            </a:p>
          </p:txBody>
        </p:sp>
        <p:sp>
          <p:nvSpPr>
            <p:cNvPr id="149" name="Google Shape;149;p15"/>
            <p:cNvSpPr txBox="1"/>
            <p:nvPr/>
          </p:nvSpPr>
          <p:spPr>
            <a:xfrm>
              <a:off x="6198504"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D5CDF"/>
                  </a:solidFill>
                  <a:latin typeface="Roboto"/>
                  <a:ea typeface="Roboto"/>
                  <a:cs typeface="Roboto"/>
                  <a:sym typeface="Roboto"/>
                </a:rPr>
                <a:t>W4</a:t>
              </a:r>
              <a:endParaRPr sz="700">
                <a:solidFill>
                  <a:srgbClr val="0D5CDF"/>
                </a:solidFill>
                <a:latin typeface="Roboto"/>
                <a:ea typeface="Roboto"/>
                <a:cs typeface="Roboto"/>
                <a:sym typeface="Roboto"/>
              </a:endParaRPr>
            </a:p>
          </p:txBody>
        </p:sp>
        <p:cxnSp>
          <p:nvCxnSpPr>
            <p:cNvPr id="150" name="Google Shape;150;p15"/>
            <p:cNvCxnSpPr/>
            <p:nvPr/>
          </p:nvCxnSpPr>
          <p:spPr>
            <a:xfrm rot="10800000">
              <a:off x="5085825" y="2506700"/>
              <a:ext cx="0" cy="1848600"/>
            </a:xfrm>
            <a:prstGeom prst="straightConnector1">
              <a:avLst/>
            </a:prstGeom>
            <a:noFill/>
            <a:ln cap="flat" cmpd="sng" w="9525">
              <a:solidFill>
                <a:srgbClr val="0D5CDF"/>
              </a:solidFill>
              <a:prstDash val="dot"/>
              <a:round/>
              <a:headEnd len="sm" w="sm" type="none"/>
              <a:tailEnd len="sm" w="sm" type="none"/>
            </a:ln>
          </p:spPr>
        </p:cxnSp>
        <p:cxnSp>
          <p:nvCxnSpPr>
            <p:cNvPr id="151" name="Google Shape;151;p15"/>
            <p:cNvCxnSpPr/>
            <p:nvPr/>
          </p:nvCxnSpPr>
          <p:spPr>
            <a:xfrm rot="10800000">
              <a:off x="5596537" y="2506700"/>
              <a:ext cx="0" cy="1848600"/>
            </a:xfrm>
            <a:prstGeom prst="straightConnector1">
              <a:avLst/>
            </a:prstGeom>
            <a:noFill/>
            <a:ln cap="flat" cmpd="sng" w="9525">
              <a:solidFill>
                <a:srgbClr val="0D5CDF"/>
              </a:solidFill>
              <a:prstDash val="dot"/>
              <a:round/>
              <a:headEnd len="sm" w="sm" type="none"/>
              <a:tailEnd len="sm" w="sm" type="none"/>
            </a:ln>
          </p:spPr>
        </p:cxnSp>
        <p:cxnSp>
          <p:nvCxnSpPr>
            <p:cNvPr id="152" name="Google Shape;152;p15"/>
            <p:cNvCxnSpPr/>
            <p:nvPr/>
          </p:nvCxnSpPr>
          <p:spPr>
            <a:xfrm rot="10800000">
              <a:off x="6107250" y="2506700"/>
              <a:ext cx="0" cy="1848600"/>
            </a:xfrm>
            <a:prstGeom prst="straightConnector1">
              <a:avLst/>
            </a:prstGeom>
            <a:noFill/>
            <a:ln cap="flat" cmpd="sng" w="9525">
              <a:solidFill>
                <a:srgbClr val="0D5CDF"/>
              </a:solidFill>
              <a:prstDash val="dot"/>
              <a:round/>
              <a:headEnd len="sm" w="sm" type="none"/>
              <a:tailEnd len="sm" w="sm" type="none"/>
            </a:ln>
          </p:spPr>
        </p:cxnSp>
      </p:grpSp>
      <p:grpSp>
        <p:nvGrpSpPr>
          <p:cNvPr id="153" name="Google Shape;153;p15"/>
          <p:cNvGrpSpPr/>
          <p:nvPr/>
        </p:nvGrpSpPr>
        <p:grpSpPr>
          <a:xfrm>
            <a:off x="3122242" y="1257554"/>
            <a:ext cx="2913171" cy="3606957"/>
            <a:chOff x="2528100" y="1431525"/>
            <a:chExt cx="2043900" cy="2927725"/>
          </a:xfrm>
        </p:grpSpPr>
        <p:sp>
          <p:nvSpPr>
            <p:cNvPr id="154" name="Google Shape;154;p15"/>
            <p:cNvSpPr/>
            <p:nvPr/>
          </p:nvSpPr>
          <p:spPr>
            <a:xfrm>
              <a:off x="2528100" y="1431550"/>
              <a:ext cx="2043900" cy="2927700"/>
            </a:xfrm>
            <a:prstGeom prst="rect">
              <a:avLst/>
            </a:prstGeom>
            <a:noFill/>
            <a:ln cap="flat" cmpd="sng" w="9525">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rot="10800000">
              <a:off x="2528100" y="1431525"/>
              <a:ext cx="2043900" cy="126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txBox="1"/>
            <p:nvPr/>
          </p:nvSpPr>
          <p:spPr>
            <a:xfrm>
              <a:off x="252810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0C57D3"/>
                  </a:solidFill>
                  <a:latin typeface="Roboto"/>
                  <a:ea typeface="Roboto"/>
                  <a:cs typeface="Roboto"/>
                  <a:sym typeface="Roboto"/>
                </a:rPr>
                <a:t>04</a:t>
              </a:r>
              <a:endParaRPr b="1" sz="4200">
                <a:solidFill>
                  <a:srgbClr val="0C57D3"/>
                </a:solidFill>
                <a:latin typeface="Roboto"/>
                <a:ea typeface="Roboto"/>
                <a:cs typeface="Roboto"/>
                <a:sym typeface="Roboto"/>
              </a:endParaRPr>
            </a:p>
          </p:txBody>
        </p:sp>
        <p:sp>
          <p:nvSpPr>
            <p:cNvPr id="157" name="Google Shape;157;p15"/>
            <p:cNvSpPr txBox="1"/>
            <p:nvPr/>
          </p:nvSpPr>
          <p:spPr>
            <a:xfrm>
              <a:off x="2593643"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C57D3"/>
                  </a:solidFill>
                  <a:latin typeface="Roboto"/>
                  <a:ea typeface="Roboto"/>
                  <a:cs typeface="Roboto"/>
                  <a:sym typeface="Roboto"/>
                </a:rPr>
                <a:t>W1</a:t>
              </a:r>
              <a:endParaRPr sz="700">
                <a:solidFill>
                  <a:srgbClr val="0C57D3"/>
                </a:solidFill>
                <a:latin typeface="Roboto"/>
                <a:ea typeface="Roboto"/>
                <a:cs typeface="Roboto"/>
                <a:sym typeface="Roboto"/>
              </a:endParaRPr>
            </a:p>
          </p:txBody>
        </p:sp>
        <p:sp>
          <p:nvSpPr>
            <p:cNvPr id="158" name="Google Shape;158;p15"/>
            <p:cNvSpPr txBox="1"/>
            <p:nvPr/>
          </p:nvSpPr>
          <p:spPr>
            <a:xfrm>
              <a:off x="3121750"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C57D3"/>
                  </a:solidFill>
                  <a:latin typeface="Roboto"/>
                  <a:ea typeface="Roboto"/>
                  <a:cs typeface="Roboto"/>
                  <a:sym typeface="Roboto"/>
                </a:rPr>
                <a:t>W2</a:t>
              </a:r>
              <a:endParaRPr sz="700">
                <a:solidFill>
                  <a:srgbClr val="0C57D3"/>
                </a:solidFill>
                <a:latin typeface="Roboto"/>
                <a:ea typeface="Roboto"/>
                <a:cs typeface="Roboto"/>
                <a:sym typeface="Roboto"/>
              </a:endParaRPr>
            </a:p>
          </p:txBody>
        </p:sp>
        <p:sp>
          <p:nvSpPr>
            <p:cNvPr id="159" name="Google Shape;159;p15"/>
            <p:cNvSpPr txBox="1"/>
            <p:nvPr/>
          </p:nvSpPr>
          <p:spPr>
            <a:xfrm>
              <a:off x="3617255"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C57D3"/>
                  </a:solidFill>
                  <a:latin typeface="Roboto"/>
                  <a:ea typeface="Roboto"/>
                  <a:cs typeface="Roboto"/>
                  <a:sym typeface="Roboto"/>
                </a:rPr>
                <a:t>W3</a:t>
              </a:r>
              <a:endParaRPr sz="700">
                <a:solidFill>
                  <a:srgbClr val="0C57D3"/>
                </a:solidFill>
                <a:latin typeface="Roboto"/>
                <a:ea typeface="Roboto"/>
                <a:cs typeface="Roboto"/>
                <a:sym typeface="Roboto"/>
              </a:endParaRPr>
            </a:p>
          </p:txBody>
        </p:sp>
        <p:sp>
          <p:nvSpPr>
            <p:cNvPr id="160" name="Google Shape;160;p15"/>
            <p:cNvSpPr txBox="1"/>
            <p:nvPr/>
          </p:nvSpPr>
          <p:spPr>
            <a:xfrm>
              <a:off x="4154254" y="2506856"/>
              <a:ext cx="352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C57D3"/>
                  </a:solidFill>
                  <a:latin typeface="Roboto"/>
                  <a:ea typeface="Roboto"/>
                  <a:cs typeface="Roboto"/>
                  <a:sym typeface="Roboto"/>
                </a:rPr>
                <a:t>W4</a:t>
              </a:r>
              <a:endParaRPr sz="700">
                <a:solidFill>
                  <a:srgbClr val="0C57D3"/>
                </a:solidFill>
                <a:latin typeface="Roboto"/>
                <a:ea typeface="Roboto"/>
                <a:cs typeface="Roboto"/>
                <a:sym typeface="Roboto"/>
              </a:endParaRPr>
            </a:p>
          </p:txBody>
        </p:sp>
        <p:cxnSp>
          <p:nvCxnSpPr>
            <p:cNvPr id="161" name="Google Shape;161;p15"/>
            <p:cNvCxnSpPr/>
            <p:nvPr/>
          </p:nvCxnSpPr>
          <p:spPr>
            <a:xfrm rot="10800000">
              <a:off x="3041575"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162" name="Google Shape;162;p15"/>
            <p:cNvCxnSpPr/>
            <p:nvPr/>
          </p:nvCxnSpPr>
          <p:spPr>
            <a:xfrm rot="10800000">
              <a:off x="3552287" y="2507000"/>
              <a:ext cx="0" cy="1848300"/>
            </a:xfrm>
            <a:prstGeom prst="straightConnector1">
              <a:avLst/>
            </a:prstGeom>
            <a:noFill/>
            <a:ln cap="flat" cmpd="sng" w="9525">
              <a:solidFill>
                <a:srgbClr val="0C57D3"/>
              </a:solidFill>
              <a:prstDash val="dot"/>
              <a:round/>
              <a:headEnd len="sm" w="sm" type="none"/>
              <a:tailEnd len="sm" w="sm" type="none"/>
            </a:ln>
          </p:spPr>
        </p:cxnSp>
        <p:cxnSp>
          <p:nvCxnSpPr>
            <p:cNvPr id="163" name="Google Shape;163;p15"/>
            <p:cNvCxnSpPr/>
            <p:nvPr/>
          </p:nvCxnSpPr>
          <p:spPr>
            <a:xfrm rot="10800000">
              <a:off x="4063000" y="2507000"/>
              <a:ext cx="0" cy="1848300"/>
            </a:xfrm>
            <a:prstGeom prst="straightConnector1">
              <a:avLst/>
            </a:prstGeom>
            <a:noFill/>
            <a:ln cap="flat" cmpd="sng" w="9525">
              <a:solidFill>
                <a:srgbClr val="0C57D3"/>
              </a:solidFill>
              <a:prstDash val="dot"/>
              <a:round/>
              <a:headEnd len="sm" w="sm" type="none"/>
              <a:tailEnd len="sm" w="sm" type="none"/>
            </a:ln>
          </p:spPr>
        </p:cxnSp>
      </p:grpSp>
      <p:grpSp>
        <p:nvGrpSpPr>
          <p:cNvPr id="164" name="Google Shape;164;p15"/>
          <p:cNvGrpSpPr/>
          <p:nvPr/>
        </p:nvGrpSpPr>
        <p:grpSpPr>
          <a:xfrm>
            <a:off x="209442" y="1257554"/>
            <a:ext cx="2913171" cy="3606957"/>
            <a:chOff x="3975900" y="1431525"/>
            <a:chExt cx="2043900" cy="2927725"/>
          </a:xfrm>
        </p:grpSpPr>
        <p:sp>
          <p:nvSpPr>
            <p:cNvPr id="165" name="Google Shape;165;p15"/>
            <p:cNvSpPr/>
            <p:nvPr/>
          </p:nvSpPr>
          <p:spPr>
            <a:xfrm>
              <a:off x="3975900" y="1431550"/>
              <a:ext cx="2043900" cy="2927700"/>
            </a:xfrm>
            <a:prstGeom prst="rect">
              <a:avLst/>
            </a:prstGeom>
            <a:noFill/>
            <a:ln cap="flat" cmpd="sng" w="9525">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flipH="1" rot="10800000">
              <a:off x="3975900" y="1431525"/>
              <a:ext cx="2043900" cy="1269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nvSpPr>
          <p:spPr>
            <a:xfrm>
              <a:off x="3975900" y="1558425"/>
              <a:ext cx="804600" cy="7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rgbClr val="0C57D3"/>
                  </a:solidFill>
                  <a:latin typeface="Roboto"/>
                  <a:ea typeface="Roboto"/>
                  <a:cs typeface="Roboto"/>
                  <a:sym typeface="Roboto"/>
                </a:rPr>
                <a:t>03</a:t>
              </a:r>
              <a:endParaRPr b="1" sz="4200">
                <a:solidFill>
                  <a:srgbClr val="0C57D3"/>
                </a:solidFill>
                <a:latin typeface="Roboto"/>
                <a:ea typeface="Roboto"/>
                <a:cs typeface="Roboto"/>
                <a:sym typeface="Roboto"/>
              </a:endParaRPr>
            </a:p>
          </p:txBody>
        </p:sp>
        <p:sp>
          <p:nvSpPr>
            <p:cNvPr id="168" name="Google Shape;168;p15"/>
            <p:cNvSpPr txBox="1"/>
            <p:nvPr/>
          </p:nvSpPr>
          <p:spPr>
            <a:xfrm>
              <a:off x="4098775" y="2506850"/>
              <a:ext cx="331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942A1"/>
                  </a:solidFill>
                  <a:latin typeface="Roboto"/>
                  <a:ea typeface="Roboto"/>
                  <a:cs typeface="Roboto"/>
                  <a:sym typeface="Roboto"/>
                </a:rPr>
                <a:t>W1</a:t>
              </a:r>
              <a:endParaRPr sz="700">
                <a:solidFill>
                  <a:srgbClr val="0942A1"/>
                </a:solidFill>
                <a:latin typeface="Roboto"/>
                <a:ea typeface="Roboto"/>
                <a:cs typeface="Roboto"/>
                <a:sym typeface="Roboto"/>
              </a:endParaRPr>
            </a:p>
          </p:txBody>
        </p:sp>
        <p:sp>
          <p:nvSpPr>
            <p:cNvPr id="169" name="Google Shape;169;p15"/>
            <p:cNvSpPr txBox="1"/>
            <p:nvPr/>
          </p:nvSpPr>
          <p:spPr>
            <a:xfrm>
              <a:off x="4595225" y="2506850"/>
              <a:ext cx="331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942A1"/>
                  </a:solidFill>
                  <a:latin typeface="Roboto"/>
                  <a:ea typeface="Roboto"/>
                  <a:cs typeface="Roboto"/>
                  <a:sym typeface="Roboto"/>
                </a:rPr>
                <a:t>W2</a:t>
              </a:r>
              <a:endParaRPr sz="700">
                <a:solidFill>
                  <a:srgbClr val="0942A1"/>
                </a:solidFill>
                <a:latin typeface="Roboto"/>
                <a:ea typeface="Roboto"/>
                <a:cs typeface="Roboto"/>
                <a:sym typeface="Roboto"/>
              </a:endParaRPr>
            </a:p>
          </p:txBody>
        </p:sp>
        <p:sp>
          <p:nvSpPr>
            <p:cNvPr id="170" name="Google Shape;170;p15"/>
            <p:cNvSpPr txBox="1"/>
            <p:nvPr/>
          </p:nvSpPr>
          <p:spPr>
            <a:xfrm>
              <a:off x="5061028" y="2506850"/>
              <a:ext cx="331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942A1"/>
                  </a:solidFill>
                  <a:latin typeface="Roboto"/>
                  <a:ea typeface="Roboto"/>
                  <a:cs typeface="Roboto"/>
                  <a:sym typeface="Roboto"/>
                </a:rPr>
                <a:t>W3</a:t>
              </a:r>
              <a:endParaRPr sz="700">
                <a:solidFill>
                  <a:srgbClr val="0942A1"/>
                </a:solidFill>
                <a:latin typeface="Roboto"/>
                <a:ea typeface="Roboto"/>
                <a:cs typeface="Roboto"/>
                <a:sym typeface="Roboto"/>
              </a:endParaRPr>
            </a:p>
          </p:txBody>
        </p:sp>
        <p:sp>
          <p:nvSpPr>
            <p:cNvPr id="171" name="Google Shape;171;p15"/>
            <p:cNvSpPr txBox="1"/>
            <p:nvPr/>
          </p:nvSpPr>
          <p:spPr>
            <a:xfrm>
              <a:off x="5565837" y="2506850"/>
              <a:ext cx="3312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942A1"/>
                  </a:solidFill>
                  <a:latin typeface="Roboto"/>
                  <a:ea typeface="Roboto"/>
                  <a:cs typeface="Roboto"/>
                  <a:sym typeface="Roboto"/>
                </a:rPr>
                <a:t>W4</a:t>
              </a:r>
              <a:endParaRPr sz="700">
                <a:solidFill>
                  <a:srgbClr val="0942A1"/>
                </a:solidFill>
                <a:latin typeface="Roboto"/>
                <a:ea typeface="Roboto"/>
                <a:cs typeface="Roboto"/>
                <a:sym typeface="Roboto"/>
              </a:endParaRPr>
            </a:p>
          </p:txBody>
        </p:sp>
        <p:cxnSp>
          <p:nvCxnSpPr>
            <p:cNvPr id="172" name="Google Shape;172;p15"/>
            <p:cNvCxnSpPr/>
            <p:nvPr/>
          </p:nvCxnSpPr>
          <p:spPr>
            <a:xfrm rot="10800000">
              <a:off x="4489375"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173" name="Google Shape;173;p15"/>
            <p:cNvCxnSpPr/>
            <p:nvPr/>
          </p:nvCxnSpPr>
          <p:spPr>
            <a:xfrm rot="10800000">
              <a:off x="5000087" y="2507000"/>
              <a:ext cx="0" cy="1848300"/>
            </a:xfrm>
            <a:prstGeom prst="straightConnector1">
              <a:avLst/>
            </a:prstGeom>
            <a:noFill/>
            <a:ln cap="flat" cmpd="sng" w="9525">
              <a:solidFill>
                <a:srgbClr val="0942A1"/>
              </a:solidFill>
              <a:prstDash val="dot"/>
              <a:round/>
              <a:headEnd len="sm" w="sm" type="none"/>
              <a:tailEnd len="sm" w="sm" type="none"/>
            </a:ln>
          </p:spPr>
        </p:cxnSp>
        <p:cxnSp>
          <p:nvCxnSpPr>
            <p:cNvPr id="174" name="Google Shape;174;p15"/>
            <p:cNvCxnSpPr/>
            <p:nvPr/>
          </p:nvCxnSpPr>
          <p:spPr>
            <a:xfrm rot="10800000">
              <a:off x="5510800" y="2507000"/>
              <a:ext cx="0" cy="1848300"/>
            </a:xfrm>
            <a:prstGeom prst="straightConnector1">
              <a:avLst/>
            </a:prstGeom>
            <a:noFill/>
            <a:ln cap="flat" cmpd="sng" w="9525">
              <a:solidFill>
                <a:srgbClr val="0942A1"/>
              </a:solidFill>
              <a:prstDash val="dot"/>
              <a:round/>
              <a:headEnd len="sm" w="sm" type="none"/>
              <a:tailEnd len="sm" w="sm" type="none"/>
            </a:ln>
          </p:spPr>
        </p:cxnSp>
      </p:grpSp>
      <p:sp>
        <p:nvSpPr>
          <p:cNvPr id="175" name="Google Shape;175;p15"/>
          <p:cNvSpPr/>
          <p:nvPr/>
        </p:nvSpPr>
        <p:spPr>
          <a:xfrm>
            <a:off x="209225" y="2791364"/>
            <a:ext cx="1455000" cy="398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Requirement Gathering and Planning</a:t>
            </a:r>
            <a:endParaRPr b="1" sz="1000">
              <a:solidFill>
                <a:srgbClr val="FFFFFF"/>
              </a:solidFill>
              <a:latin typeface="Roboto"/>
              <a:ea typeface="Roboto"/>
              <a:cs typeface="Roboto"/>
              <a:sym typeface="Roboto"/>
            </a:endParaRPr>
          </a:p>
        </p:txBody>
      </p:sp>
      <p:sp>
        <p:nvSpPr>
          <p:cNvPr id="176" name="Google Shape;176;p15"/>
          <p:cNvSpPr/>
          <p:nvPr/>
        </p:nvSpPr>
        <p:spPr>
          <a:xfrm>
            <a:off x="1657721" y="3093728"/>
            <a:ext cx="1464600" cy="1782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Design Planning</a:t>
            </a:r>
            <a:endParaRPr b="1" sz="1000">
              <a:solidFill>
                <a:srgbClr val="FFFFFF"/>
              </a:solidFill>
              <a:latin typeface="Roboto"/>
              <a:ea typeface="Roboto"/>
              <a:cs typeface="Roboto"/>
              <a:sym typeface="Roboto"/>
            </a:endParaRPr>
          </a:p>
        </p:txBody>
      </p:sp>
      <p:sp>
        <p:nvSpPr>
          <p:cNvPr id="177" name="Google Shape;177;p15"/>
          <p:cNvSpPr/>
          <p:nvPr/>
        </p:nvSpPr>
        <p:spPr>
          <a:xfrm>
            <a:off x="6763004" y="3286802"/>
            <a:ext cx="1464600" cy="398400"/>
          </a:xfrm>
          <a:prstGeom prst="rect">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Deployment and Final Adjustments</a:t>
            </a:r>
            <a:endParaRPr b="1" sz="1000">
              <a:solidFill>
                <a:srgbClr val="FFFFFF"/>
              </a:solidFill>
              <a:latin typeface="Roboto"/>
              <a:ea typeface="Roboto"/>
              <a:cs typeface="Roboto"/>
              <a:sym typeface="Roboto"/>
            </a:endParaRPr>
          </a:p>
        </p:txBody>
      </p:sp>
      <p:sp>
        <p:nvSpPr>
          <p:cNvPr id="178" name="Google Shape;178;p15"/>
          <p:cNvSpPr/>
          <p:nvPr/>
        </p:nvSpPr>
        <p:spPr>
          <a:xfrm>
            <a:off x="3122092" y="3201818"/>
            <a:ext cx="3650100" cy="1782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Development and Testing</a:t>
            </a:r>
            <a:endParaRPr b="1" sz="1000">
              <a:solidFill>
                <a:srgbClr val="FFFFFF"/>
              </a:solidFill>
              <a:latin typeface="Roboto"/>
              <a:ea typeface="Roboto"/>
              <a:cs typeface="Roboto"/>
              <a:sym typeface="Roboto"/>
            </a:endParaRPr>
          </a:p>
        </p:txBody>
      </p:sp>
      <p:sp>
        <p:nvSpPr>
          <p:cNvPr id="179" name="Google Shape;179;p15"/>
          <p:cNvSpPr/>
          <p:nvPr/>
        </p:nvSpPr>
        <p:spPr>
          <a:xfrm>
            <a:off x="1952001" y="2955061"/>
            <a:ext cx="94800" cy="708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3432528" y="2955061"/>
            <a:ext cx="94800" cy="708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3122092" y="3380013"/>
            <a:ext cx="727800" cy="356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FFFFFF"/>
                </a:solidFill>
                <a:latin typeface="Roboto"/>
                <a:ea typeface="Roboto"/>
                <a:cs typeface="Roboto"/>
                <a:sym typeface="Roboto"/>
              </a:rPr>
              <a:t>Sprint 1</a:t>
            </a:r>
            <a:endParaRPr sz="1000" u="sng">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Tasks</a:t>
            </a:r>
            <a:endParaRPr sz="1000">
              <a:solidFill>
                <a:srgbClr val="FFFFFF"/>
              </a:solidFill>
              <a:latin typeface="Roboto"/>
              <a:ea typeface="Roboto"/>
              <a:cs typeface="Roboto"/>
              <a:sym typeface="Roboto"/>
            </a:endParaRPr>
          </a:p>
        </p:txBody>
      </p:sp>
      <p:sp>
        <p:nvSpPr>
          <p:cNvPr id="182" name="Google Shape;182;p15"/>
          <p:cNvSpPr/>
          <p:nvPr/>
        </p:nvSpPr>
        <p:spPr>
          <a:xfrm>
            <a:off x="3849632" y="3450146"/>
            <a:ext cx="727800" cy="3984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FFFFFF"/>
                </a:solidFill>
                <a:latin typeface="Roboto"/>
                <a:ea typeface="Roboto"/>
                <a:cs typeface="Roboto"/>
                <a:sym typeface="Roboto"/>
              </a:rPr>
              <a:t>Sprint 2</a:t>
            </a:r>
            <a:endParaRPr sz="1000" u="sng">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Calendar</a:t>
            </a:r>
            <a:endParaRPr sz="1000">
              <a:solidFill>
                <a:srgbClr val="FFFFFF"/>
              </a:solidFill>
              <a:latin typeface="Roboto"/>
              <a:ea typeface="Roboto"/>
              <a:cs typeface="Roboto"/>
              <a:sym typeface="Roboto"/>
            </a:endParaRPr>
          </a:p>
        </p:txBody>
      </p:sp>
      <p:sp>
        <p:nvSpPr>
          <p:cNvPr id="183" name="Google Shape;183;p15"/>
          <p:cNvSpPr/>
          <p:nvPr/>
        </p:nvSpPr>
        <p:spPr>
          <a:xfrm>
            <a:off x="4578854" y="3558208"/>
            <a:ext cx="727800" cy="7353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FFFFFF"/>
                </a:solidFill>
                <a:latin typeface="Roboto"/>
                <a:ea typeface="Roboto"/>
                <a:cs typeface="Roboto"/>
                <a:sym typeface="Roboto"/>
              </a:rPr>
              <a:t>Sprint 3</a:t>
            </a:r>
            <a:endParaRPr sz="1000" u="sng">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Task category and view display</a:t>
            </a:r>
            <a:endParaRPr sz="1000">
              <a:solidFill>
                <a:srgbClr val="FFFFFF"/>
              </a:solidFill>
              <a:latin typeface="Roboto"/>
              <a:ea typeface="Roboto"/>
              <a:cs typeface="Roboto"/>
              <a:sym typeface="Roboto"/>
            </a:endParaRPr>
          </a:p>
        </p:txBody>
      </p:sp>
      <p:sp>
        <p:nvSpPr>
          <p:cNvPr id="184" name="Google Shape;184;p15"/>
          <p:cNvSpPr/>
          <p:nvPr/>
        </p:nvSpPr>
        <p:spPr>
          <a:xfrm>
            <a:off x="5306418" y="3969375"/>
            <a:ext cx="727800" cy="456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FFFFFF"/>
                </a:solidFill>
                <a:latin typeface="Roboto"/>
                <a:ea typeface="Roboto"/>
                <a:cs typeface="Roboto"/>
                <a:sym typeface="Roboto"/>
              </a:rPr>
              <a:t>Sprint 4</a:t>
            </a:r>
            <a:endParaRPr sz="1000" u="sng">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Notifica-</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tions</a:t>
            </a:r>
            <a:endParaRPr sz="1000">
              <a:solidFill>
                <a:srgbClr val="FFFFFF"/>
              </a:solidFill>
              <a:latin typeface="Roboto"/>
              <a:ea typeface="Roboto"/>
              <a:cs typeface="Roboto"/>
              <a:sym typeface="Roboto"/>
            </a:endParaRPr>
          </a:p>
        </p:txBody>
      </p:sp>
      <p:sp>
        <p:nvSpPr>
          <p:cNvPr id="185" name="Google Shape;185;p15"/>
          <p:cNvSpPr/>
          <p:nvPr/>
        </p:nvSpPr>
        <p:spPr>
          <a:xfrm>
            <a:off x="6034014" y="4143374"/>
            <a:ext cx="727800" cy="6063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rgbClr val="FFFFFF"/>
                </a:solidFill>
                <a:latin typeface="Roboto"/>
                <a:ea typeface="Roboto"/>
                <a:cs typeface="Roboto"/>
                <a:sym typeface="Roboto"/>
              </a:rPr>
              <a:t>Sprint 5</a:t>
            </a:r>
            <a:endParaRPr sz="1000" u="sng">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Testing,</a:t>
            </a:r>
            <a:endParaRPr sz="1000">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tech-debt, QA</a:t>
            </a:r>
            <a:endParaRPr sz="10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 Process Model</a:t>
            </a:r>
            <a:endParaRPr/>
          </a:p>
        </p:txBody>
      </p:sp>
      <p:sp>
        <p:nvSpPr>
          <p:cNvPr id="191" name="Google Shape;191;p16"/>
          <p:cNvSpPr txBox="1"/>
          <p:nvPr>
            <p:ph idx="1" type="body"/>
          </p:nvPr>
        </p:nvSpPr>
        <p:spPr>
          <a:xfrm>
            <a:off x="819150" y="1266800"/>
            <a:ext cx="7505700" cy="29433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Clr>
                <a:srgbClr val="000000"/>
              </a:buClr>
              <a:buSzPts val="1303"/>
              <a:buChar char="●"/>
            </a:pPr>
            <a:r>
              <a:rPr lang="en" sz="1302">
                <a:solidFill>
                  <a:srgbClr val="000000"/>
                </a:solidFill>
              </a:rPr>
              <a:t>Use of Agile Scrum:</a:t>
            </a:r>
            <a:endParaRPr sz="1302">
              <a:solidFill>
                <a:srgbClr val="000000"/>
              </a:solidFill>
            </a:endParaRPr>
          </a:p>
          <a:p>
            <a:pPr indent="-299561" lvl="1" marL="914400" rtl="0" algn="l">
              <a:lnSpc>
                <a:spcPct val="95000"/>
              </a:lnSpc>
              <a:spcBef>
                <a:spcPts val="0"/>
              </a:spcBef>
              <a:spcAft>
                <a:spcPts val="0"/>
              </a:spcAft>
              <a:buClr>
                <a:srgbClr val="000000"/>
              </a:buClr>
              <a:buSzPts val="1118"/>
              <a:buChar char="○"/>
            </a:pPr>
            <a:r>
              <a:rPr lang="en" sz="1302">
                <a:solidFill>
                  <a:srgbClr val="000000"/>
                </a:solidFill>
              </a:rPr>
              <a:t>Flexibility</a:t>
            </a:r>
            <a:endParaRPr sz="1302">
              <a:solidFill>
                <a:srgbClr val="000000"/>
              </a:solidFill>
            </a:endParaRPr>
          </a:p>
          <a:p>
            <a:pPr indent="-299561" lvl="2" marL="1371600" rtl="0" algn="l">
              <a:lnSpc>
                <a:spcPct val="95000"/>
              </a:lnSpc>
              <a:spcBef>
                <a:spcPts val="0"/>
              </a:spcBef>
              <a:spcAft>
                <a:spcPts val="0"/>
              </a:spcAft>
              <a:buClr>
                <a:srgbClr val="000000"/>
              </a:buClr>
              <a:buSzPts val="1118"/>
              <a:buChar char="■"/>
            </a:pPr>
            <a:r>
              <a:rPr lang="en" sz="1302">
                <a:solidFill>
                  <a:srgbClr val="000000"/>
                </a:solidFill>
              </a:rPr>
              <a:t>Requirements may evolve throughout the development process</a:t>
            </a:r>
            <a:endParaRPr sz="1302">
              <a:solidFill>
                <a:srgbClr val="000000"/>
              </a:solidFill>
            </a:endParaRPr>
          </a:p>
          <a:p>
            <a:pPr indent="-299561" lvl="2" marL="1371600" rtl="0" algn="l">
              <a:lnSpc>
                <a:spcPct val="95000"/>
              </a:lnSpc>
              <a:spcBef>
                <a:spcPts val="0"/>
              </a:spcBef>
              <a:spcAft>
                <a:spcPts val="0"/>
              </a:spcAft>
              <a:buClr>
                <a:srgbClr val="000000"/>
              </a:buClr>
              <a:buSzPts val="1118"/>
              <a:buChar char="■"/>
            </a:pPr>
            <a:r>
              <a:rPr lang="en" sz="1302">
                <a:solidFill>
                  <a:srgbClr val="000000"/>
                </a:solidFill>
              </a:rPr>
              <a:t>Especially at the end stages due to frequent IOS and Android system changes</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P</a:t>
            </a:r>
            <a:r>
              <a:rPr lang="en" sz="1302">
                <a:solidFill>
                  <a:srgbClr val="000000"/>
                </a:solidFill>
              </a:rPr>
              <a:t>rioritization of essential features</a:t>
            </a:r>
            <a:endParaRPr sz="1302">
              <a:solidFill>
                <a:srgbClr val="000000"/>
              </a:solidFill>
            </a:endParaRPr>
          </a:p>
          <a:p>
            <a:pPr indent="-311308" lvl="2" marL="1371600" rtl="0" algn="l">
              <a:lnSpc>
                <a:spcPct val="95000"/>
              </a:lnSpc>
              <a:spcBef>
                <a:spcPts val="0"/>
              </a:spcBef>
              <a:spcAft>
                <a:spcPts val="0"/>
              </a:spcAft>
              <a:buClr>
                <a:srgbClr val="000000"/>
              </a:buClr>
              <a:buSzPts val="1303"/>
              <a:buChar char="■"/>
            </a:pPr>
            <a:r>
              <a:rPr lang="en" sz="1302">
                <a:solidFill>
                  <a:srgbClr val="000000"/>
                </a:solidFill>
              </a:rPr>
              <a:t>Deliver value incrementally</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Focus on collaboration and adaptability</a:t>
            </a:r>
            <a:endParaRPr sz="1302">
              <a:solidFill>
                <a:srgbClr val="000000"/>
              </a:solidFill>
            </a:endParaRPr>
          </a:p>
          <a:p>
            <a:pPr indent="-311308" lvl="2" marL="1371600" rtl="0" algn="l">
              <a:lnSpc>
                <a:spcPct val="95000"/>
              </a:lnSpc>
              <a:spcBef>
                <a:spcPts val="0"/>
              </a:spcBef>
              <a:spcAft>
                <a:spcPts val="0"/>
              </a:spcAft>
              <a:buClr>
                <a:srgbClr val="000000"/>
              </a:buClr>
              <a:buSzPts val="1303"/>
              <a:buChar char="■"/>
            </a:pPr>
            <a:r>
              <a:rPr lang="en" sz="1302">
                <a:solidFill>
                  <a:srgbClr val="000000"/>
                </a:solidFill>
              </a:rPr>
              <a:t>Streamline development</a:t>
            </a:r>
            <a:endParaRPr sz="1302">
              <a:solidFill>
                <a:srgbClr val="000000"/>
              </a:solidFill>
            </a:endParaRPr>
          </a:p>
          <a:p>
            <a:pPr indent="-311308" lvl="2" marL="1371600" rtl="0" algn="l">
              <a:lnSpc>
                <a:spcPct val="95000"/>
              </a:lnSpc>
              <a:spcBef>
                <a:spcPts val="0"/>
              </a:spcBef>
              <a:spcAft>
                <a:spcPts val="0"/>
              </a:spcAft>
              <a:buClr>
                <a:srgbClr val="000000"/>
              </a:buClr>
              <a:buSzPts val="1303"/>
              <a:buChar char="■"/>
            </a:pPr>
            <a:r>
              <a:rPr lang="en" sz="1302">
                <a:solidFill>
                  <a:srgbClr val="000000"/>
                </a:solidFill>
              </a:rPr>
              <a:t>Maintain high-quality product tailored to user feedback</a:t>
            </a:r>
            <a:endParaRPr sz="1302">
              <a:solidFill>
                <a:srgbClr val="000000"/>
              </a:solidFill>
            </a:endParaRPr>
          </a:p>
          <a:p>
            <a:pPr indent="-311308" lvl="0" marL="457200" rtl="0" algn="l">
              <a:lnSpc>
                <a:spcPct val="95000"/>
              </a:lnSpc>
              <a:spcBef>
                <a:spcPts val="0"/>
              </a:spcBef>
              <a:spcAft>
                <a:spcPts val="0"/>
              </a:spcAft>
              <a:buClr>
                <a:srgbClr val="000000"/>
              </a:buClr>
              <a:buSzPts val="1303"/>
              <a:buChar char="●"/>
            </a:pPr>
            <a:r>
              <a:rPr lang="en" sz="1302">
                <a:solidFill>
                  <a:srgbClr val="000000"/>
                </a:solidFill>
              </a:rPr>
              <a:t>To </a:t>
            </a:r>
            <a:r>
              <a:rPr lang="en" sz="1302">
                <a:solidFill>
                  <a:srgbClr val="000000"/>
                </a:solidFill>
              </a:rPr>
              <a:t>ensure the product adapts to changing needs, it emphasizes:</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C</a:t>
            </a:r>
            <a:r>
              <a:rPr lang="en" sz="1302">
                <a:solidFill>
                  <a:srgbClr val="000000"/>
                </a:solidFill>
              </a:rPr>
              <a:t>ollaboration</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Continuous feedback</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Iterative development</a:t>
            </a:r>
            <a:endParaRPr sz="1302">
              <a:solidFill>
                <a:srgbClr val="000000"/>
              </a:solidFill>
            </a:endParaRPr>
          </a:p>
          <a:p>
            <a:pPr indent="-311308" lvl="0" marL="457200" rtl="0" algn="l">
              <a:lnSpc>
                <a:spcPct val="95000"/>
              </a:lnSpc>
              <a:spcBef>
                <a:spcPts val="0"/>
              </a:spcBef>
              <a:spcAft>
                <a:spcPts val="0"/>
              </a:spcAft>
              <a:buClr>
                <a:srgbClr val="000000"/>
              </a:buClr>
              <a:buSzPts val="1303"/>
              <a:buChar char="●"/>
            </a:pPr>
            <a:r>
              <a:rPr lang="en" sz="1302">
                <a:solidFill>
                  <a:srgbClr val="000000"/>
                </a:solidFill>
              </a:rPr>
              <a:t>Product is targeted to be a free application at launch</a:t>
            </a:r>
            <a:endParaRPr sz="1302">
              <a:solidFill>
                <a:srgbClr val="000000"/>
              </a:solidFill>
            </a:endParaRPr>
          </a:p>
          <a:p>
            <a:pPr indent="-311308" lvl="1" marL="914400" rtl="0" algn="l">
              <a:lnSpc>
                <a:spcPct val="95000"/>
              </a:lnSpc>
              <a:spcBef>
                <a:spcPts val="0"/>
              </a:spcBef>
              <a:spcAft>
                <a:spcPts val="0"/>
              </a:spcAft>
              <a:buClr>
                <a:srgbClr val="000000"/>
              </a:buClr>
              <a:buSzPts val="1303"/>
              <a:buChar char="○"/>
            </a:pPr>
            <a:r>
              <a:rPr lang="en" sz="1302">
                <a:solidFill>
                  <a:srgbClr val="000000"/>
                </a:solidFill>
              </a:rPr>
              <a:t>Cost-efficiency is crucial</a:t>
            </a:r>
            <a:endParaRPr sz="148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7"/>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 Requirements</a:t>
            </a:r>
            <a:endParaRPr/>
          </a:p>
        </p:txBody>
      </p:sp>
      <p:sp>
        <p:nvSpPr>
          <p:cNvPr id="197" name="Google Shape;197;p17"/>
          <p:cNvSpPr txBox="1"/>
          <p:nvPr>
            <p:ph idx="1" type="body"/>
          </p:nvPr>
        </p:nvSpPr>
        <p:spPr>
          <a:xfrm>
            <a:off x="819150" y="1266800"/>
            <a:ext cx="7505700" cy="352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u="sng">
                <a:solidFill>
                  <a:srgbClr val="000000"/>
                </a:solidFill>
              </a:rPr>
              <a:t>The time management application shall</a:t>
            </a:r>
            <a:r>
              <a:rPr lang="en">
                <a:solidFill>
                  <a:srgbClr val="000000"/>
                </a:solidFill>
              </a:rPr>
              <a:t>:</a:t>
            </a:r>
            <a:endParaRPr>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a:solidFill>
                  <a:srgbClr val="000000"/>
                </a:solidFill>
              </a:rPr>
              <a:t>Allow users to create a “Time Block”</a:t>
            </a:r>
            <a:endParaRPr>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Contains a title, description, duration, time, date</a:t>
            </a:r>
            <a:endParaRPr sz="1300">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Optionally allow a user to add a course name/number</a:t>
            </a:r>
            <a:endParaRPr sz="1300">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a:solidFill>
                  <a:srgbClr val="000000"/>
                </a:solidFill>
              </a:rPr>
              <a:t>Allow users to create a “Task”</a:t>
            </a:r>
            <a:endParaRPr>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Contains a title, due date, time, and complexity</a:t>
            </a:r>
            <a:endParaRPr sz="1300">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Complexity is an integer user input between 1 - 5 (1 = lowest complexity and 5 = highest complexity)</a:t>
            </a:r>
            <a:endParaRPr sz="1300">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a:solidFill>
                  <a:srgbClr val="000000"/>
                </a:solidFill>
              </a:rPr>
              <a:t>Display both Tasks and Time Blocks on a calendar view</a:t>
            </a:r>
            <a:endParaRPr>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Month, week, or daily views, where users can switch between periods of dates</a:t>
            </a:r>
            <a:endParaRPr sz="1300">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a:solidFill>
                  <a:srgbClr val="000000"/>
                </a:solidFill>
              </a:rPr>
              <a:t>G</a:t>
            </a:r>
            <a:r>
              <a:rPr lang="en">
                <a:solidFill>
                  <a:srgbClr val="000000"/>
                </a:solidFill>
              </a:rPr>
              <a:t>enerate and show a priorities list view</a:t>
            </a:r>
            <a:endParaRPr>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“Upcoming” list  is ranked based on the task/activity due date</a:t>
            </a:r>
            <a:endParaRPr sz="1300">
              <a:solidFill>
                <a:srgbClr val="000000"/>
              </a:solidFill>
            </a:endParaRPr>
          </a:p>
          <a:p>
            <a:pPr indent="-311150" lvl="1" marL="914400" rtl="0" algn="l">
              <a:lnSpc>
                <a:spcPct val="100000"/>
              </a:lnSpc>
              <a:spcBef>
                <a:spcPts val="0"/>
              </a:spcBef>
              <a:spcAft>
                <a:spcPts val="0"/>
              </a:spcAft>
              <a:buClr>
                <a:srgbClr val="000000"/>
              </a:buClr>
              <a:buSzPts val="1300"/>
              <a:buAutoNum type="alphaLcPeriod"/>
            </a:pPr>
            <a:r>
              <a:rPr lang="en" sz="1300">
                <a:solidFill>
                  <a:srgbClr val="000000"/>
                </a:solidFill>
              </a:rPr>
              <a:t>“Urgent tasks” list is ranked based on urgency</a:t>
            </a:r>
            <a:endParaRPr sz="1300">
              <a:solidFill>
                <a:srgbClr val="000000"/>
              </a:solidFill>
            </a:endParaRPr>
          </a:p>
          <a:p>
            <a:pPr indent="-311150" lvl="2" marL="1371600" rtl="0" algn="l">
              <a:lnSpc>
                <a:spcPct val="100000"/>
              </a:lnSpc>
              <a:spcBef>
                <a:spcPts val="0"/>
              </a:spcBef>
              <a:spcAft>
                <a:spcPts val="0"/>
              </a:spcAft>
              <a:buClr>
                <a:srgbClr val="000000"/>
              </a:buClr>
              <a:buSzPts val="1300"/>
              <a:buAutoNum type="romanLcPeriod"/>
            </a:pPr>
            <a:r>
              <a:rPr lang="en" sz="1300">
                <a:solidFill>
                  <a:srgbClr val="000000"/>
                </a:solidFill>
              </a:rPr>
              <a:t>Urgency is based on time remaining and complexity</a:t>
            </a:r>
            <a:endParaRPr sz="1300">
              <a:solidFill>
                <a:srgbClr val="000000"/>
              </a:solidFill>
            </a:endParaRPr>
          </a:p>
          <a:p>
            <a:pPr indent="-311150" lvl="0" marL="457200" rtl="0" algn="l">
              <a:lnSpc>
                <a:spcPct val="100000"/>
              </a:lnSpc>
              <a:spcBef>
                <a:spcPts val="0"/>
              </a:spcBef>
              <a:spcAft>
                <a:spcPts val="0"/>
              </a:spcAft>
              <a:buClr>
                <a:srgbClr val="000000"/>
              </a:buClr>
              <a:buSzPts val="1300"/>
              <a:buAutoNum type="arabicPeriod"/>
            </a:pPr>
            <a:r>
              <a:rPr lang="en">
                <a:solidFill>
                  <a:srgbClr val="000000"/>
                </a:solidFill>
              </a:rPr>
              <a:t>Generate notifications for users daily based on urgency value of tasks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Non-functional Requirements</a:t>
            </a:r>
            <a:endParaRPr/>
          </a:p>
        </p:txBody>
      </p:sp>
      <p:sp>
        <p:nvSpPr>
          <p:cNvPr id="203" name="Google Shape;203;p18"/>
          <p:cNvSpPr txBox="1"/>
          <p:nvPr>
            <p:ph idx="1" type="body"/>
          </p:nvPr>
        </p:nvSpPr>
        <p:spPr>
          <a:xfrm>
            <a:off x="819150" y="1170725"/>
            <a:ext cx="7181400" cy="34254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0"/>
              </a:spcBef>
              <a:spcAft>
                <a:spcPts val="0"/>
              </a:spcAft>
              <a:buClr>
                <a:srgbClr val="000000"/>
              </a:buClr>
              <a:buSzPts val="1300"/>
              <a:buChar char="●"/>
            </a:pPr>
            <a:r>
              <a:rPr lang="en" u="sng">
                <a:solidFill>
                  <a:srgbClr val="000000"/>
                </a:solidFill>
              </a:rPr>
              <a:t>Usability requirements</a:t>
            </a:r>
            <a:r>
              <a:rPr lang="en">
                <a:solidFill>
                  <a:srgbClr val="000000"/>
                </a:solidFill>
              </a:rPr>
              <a:t> </a:t>
            </a:r>
            <a:endParaRPr>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be a mobile based app distributed publicly by Google Play Store and Apple App Store</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be offered on most mainstream devices (IPhone, Galaxy, etc) in the last 5 years</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Performance Requirements </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have less than half a second load time into application</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Space Requirements</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take less than 400Kb of storage on user’s device</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take less than 200Kb of ram on user’s device</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Dependability Requirements</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crash or terminate less than 0.1% of application startups</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Environmental Requirements</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only send notifications between 10:00AM - 7:00PM user time</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Operational Requirements </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operate in any user operations as long as the application is open</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push notifications while user’s device isn’t displaying application</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 u="sng">
                <a:solidFill>
                  <a:srgbClr val="000000"/>
                </a:solidFill>
              </a:rPr>
              <a:t>Development Requirements</a:t>
            </a:r>
            <a:endParaRPr u="sng">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predominantly use either Java or Swift</a:t>
            </a:r>
            <a:endParaRPr sz="1300">
              <a:solidFill>
                <a:srgbClr val="000000"/>
              </a:solidFill>
            </a:endParaRPr>
          </a:p>
          <a:p>
            <a:pPr indent="-311150" lvl="1" marL="914400" rtl="0" algn="l">
              <a:lnSpc>
                <a:spcPct val="95000"/>
              </a:lnSpc>
              <a:spcBef>
                <a:spcPts val="0"/>
              </a:spcBef>
              <a:spcAft>
                <a:spcPts val="0"/>
              </a:spcAft>
              <a:buClr>
                <a:srgbClr val="000000"/>
              </a:buClr>
              <a:buSzPts val="1300"/>
              <a:buChar char="○"/>
            </a:pPr>
            <a:r>
              <a:rPr lang="en" sz="1300">
                <a:solidFill>
                  <a:srgbClr val="000000"/>
                </a:solidFill>
              </a:rPr>
              <a:t>Must produce short description for every file created in documentation</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Non-functional Requirements (cont.)</a:t>
            </a:r>
            <a:endParaRPr/>
          </a:p>
        </p:txBody>
      </p:sp>
      <p:sp>
        <p:nvSpPr>
          <p:cNvPr id="209" name="Google Shape;209;p19"/>
          <p:cNvSpPr txBox="1"/>
          <p:nvPr/>
        </p:nvSpPr>
        <p:spPr>
          <a:xfrm>
            <a:off x="819150" y="1495400"/>
            <a:ext cx="7886700" cy="2655900"/>
          </a:xfrm>
          <a:prstGeom prst="rect">
            <a:avLst/>
          </a:prstGeom>
          <a:noFill/>
          <a:ln>
            <a:noFill/>
          </a:ln>
        </p:spPr>
        <p:txBody>
          <a:bodyPr anchorCtr="0" anchor="t" bIns="91425" lIns="91425" spcFirstLastPara="1" rIns="91425" wrap="square" tIns="91425">
            <a:spAutoFit/>
          </a:bodyPr>
          <a:lstStyle/>
          <a:p>
            <a:pPr indent="-311150" lvl="0" marL="457200" rtl="0" algn="l">
              <a:lnSpc>
                <a:spcPct val="95000"/>
              </a:lnSpc>
              <a:spcBef>
                <a:spcPts val="0"/>
              </a:spcBef>
              <a:spcAft>
                <a:spcPts val="0"/>
              </a:spcAft>
              <a:buClr>
                <a:srgbClr val="000000"/>
              </a:buClr>
              <a:buSzPts val="1300"/>
              <a:buFont typeface="Calibri"/>
              <a:buChar char="●"/>
            </a:pPr>
            <a:r>
              <a:rPr lang="en" sz="1300" u="sng">
                <a:latin typeface="Calibri"/>
                <a:ea typeface="Calibri"/>
                <a:cs typeface="Calibri"/>
                <a:sym typeface="Calibri"/>
              </a:rPr>
              <a:t>Accounting Requirements</a:t>
            </a:r>
            <a:endParaRPr sz="1300" u="sng">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Application must be free in every country the application is available</a:t>
            </a:r>
            <a:endParaRPr sz="1300">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Ads must be kept to the minimum threshold to meet the cost of development within 5 </a:t>
            </a:r>
            <a:endParaRPr sz="1300">
              <a:latin typeface="Calibri"/>
              <a:ea typeface="Calibri"/>
              <a:cs typeface="Calibri"/>
              <a:sym typeface="Calibri"/>
            </a:endParaRPr>
          </a:p>
          <a:p>
            <a:pPr indent="0" lvl="0" marL="914400" rtl="0" algn="l">
              <a:lnSpc>
                <a:spcPct val="95000"/>
              </a:lnSpc>
              <a:spcBef>
                <a:spcPts val="0"/>
              </a:spcBef>
              <a:spcAft>
                <a:spcPts val="0"/>
              </a:spcAft>
              <a:buClr>
                <a:srgbClr val="000000"/>
              </a:buClr>
              <a:buSzPts val="605"/>
              <a:buFont typeface="Arial"/>
              <a:buNone/>
            </a:pPr>
            <a:r>
              <a:rPr lang="en" sz="1300">
                <a:latin typeface="Calibri"/>
                <a:ea typeface="Calibri"/>
                <a:cs typeface="Calibri"/>
                <a:sym typeface="Calibri"/>
              </a:rPr>
              <a:t>years</a:t>
            </a:r>
            <a:endParaRPr sz="1300">
              <a:latin typeface="Calibri"/>
              <a:ea typeface="Calibri"/>
              <a:cs typeface="Calibri"/>
              <a:sym typeface="Calibri"/>
            </a:endParaRPr>
          </a:p>
          <a:p>
            <a:pPr indent="-311150" lvl="0" marL="457200" rtl="0" algn="l">
              <a:lnSpc>
                <a:spcPct val="95000"/>
              </a:lnSpc>
              <a:spcBef>
                <a:spcPts val="0"/>
              </a:spcBef>
              <a:spcAft>
                <a:spcPts val="0"/>
              </a:spcAft>
              <a:buClr>
                <a:srgbClr val="000000"/>
              </a:buClr>
              <a:buSzPts val="1300"/>
              <a:buFont typeface="Calibri"/>
              <a:buChar char="●"/>
            </a:pPr>
            <a:r>
              <a:rPr lang="en" sz="1300" u="sng">
                <a:latin typeface="Calibri"/>
                <a:ea typeface="Calibri"/>
                <a:cs typeface="Calibri"/>
                <a:sym typeface="Calibri"/>
              </a:rPr>
              <a:t>Safety/security requirements</a:t>
            </a:r>
            <a:r>
              <a:rPr lang="en" sz="1300">
                <a:latin typeface="Calibri"/>
                <a:ea typeface="Calibri"/>
                <a:cs typeface="Calibri"/>
                <a:sym typeface="Calibri"/>
              </a:rPr>
              <a:t> </a:t>
            </a:r>
            <a:endParaRPr sz="1300">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User data must be backed up to a server with every application use</a:t>
            </a:r>
            <a:endParaRPr sz="1300">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Any data saved must be encrypted using industry standards</a:t>
            </a:r>
            <a:endParaRPr sz="1300">
              <a:latin typeface="Calibri"/>
              <a:ea typeface="Calibri"/>
              <a:cs typeface="Calibri"/>
              <a:sym typeface="Calibri"/>
            </a:endParaRPr>
          </a:p>
          <a:p>
            <a:pPr indent="-311150" lvl="0" marL="457200" rtl="0" algn="l">
              <a:lnSpc>
                <a:spcPct val="95000"/>
              </a:lnSpc>
              <a:spcBef>
                <a:spcPts val="0"/>
              </a:spcBef>
              <a:spcAft>
                <a:spcPts val="0"/>
              </a:spcAft>
              <a:buClr>
                <a:srgbClr val="000000"/>
              </a:buClr>
              <a:buSzPts val="1300"/>
              <a:buFont typeface="Calibri"/>
              <a:buChar char="●"/>
            </a:pPr>
            <a:r>
              <a:rPr lang="en" sz="1300" u="sng">
                <a:latin typeface="Calibri"/>
                <a:ea typeface="Calibri"/>
                <a:cs typeface="Calibri"/>
                <a:sym typeface="Calibri"/>
              </a:rPr>
              <a:t>Ethical requirements</a:t>
            </a:r>
            <a:r>
              <a:rPr lang="en" sz="1300">
                <a:latin typeface="Calibri"/>
                <a:ea typeface="Calibri"/>
                <a:cs typeface="Calibri"/>
                <a:sym typeface="Calibri"/>
              </a:rPr>
              <a:t> </a:t>
            </a:r>
            <a:endParaRPr sz="1300">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The app must get the consent of the user to collect all data and provide clear instructions on how that data will be used</a:t>
            </a:r>
            <a:endParaRPr sz="1300">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Any and all user data collected must not be used for profit</a:t>
            </a:r>
            <a:endParaRPr sz="1300">
              <a:latin typeface="Calibri"/>
              <a:ea typeface="Calibri"/>
              <a:cs typeface="Calibri"/>
              <a:sym typeface="Calibri"/>
            </a:endParaRPr>
          </a:p>
          <a:p>
            <a:pPr indent="-311150" lvl="0" marL="457200" rtl="0" algn="l">
              <a:lnSpc>
                <a:spcPct val="95000"/>
              </a:lnSpc>
              <a:spcBef>
                <a:spcPts val="0"/>
              </a:spcBef>
              <a:spcAft>
                <a:spcPts val="0"/>
              </a:spcAft>
              <a:buClr>
                <a:srgbClr val="000000"/>
              </a:buClr>
              <a:buSzPts val="1300"/>
              <a:buFont typeface="Calibri"/>
              <a:buChar char="●"/>
            </a:pPr>
            <a:r>
              <a:rPr lang="en" sz="1300" u="sng">
                <a:latin typeface="Calibri"/>
                <a:ea typeface="Calibri"/>
                <a:cs typeface="Calibri"/>
                <a:sym typeface="Calibri"/>
              </a:rPr>
              <a:t>Regulatory Requirements</a:t>
            </a:r>
            <a:endParaRPr sz="1300" u="sng">
              <a:latin typeface="Calibri"/>
              <a:ea typeface="Calibri"/>
              <a:cs typeface="Calibri"/>
              <a:sym typeface="Calibri"/>
            </a:endParaRPr>
          </a:p>
          <a:p>
            <a:pPr indent="-311150" lvl="1" marL="914400" rtl="0" algn="l">
              <a:lnSpc>
                <a:spcPct val="95000"/>
              </a:lnSpc>
              <a:spcBef>
                <a:spcPts val="0"/>
              </a:spcBef>
              <a:spcAft>
                <a:spcPts val="0"/>
              </a:spcAft>
              <a:buClr>
                <a:srgbClr val="000000"/>
              </a:buClr>
              <a:buSzPts val="1300"/>
              <a:buFont typeface="Calibri"/>
              <a:buChar char="○"/>
            </a:pPr>
            <a:r>
              <a:rPr lang="en" sz="1300">
                <a:latin typeface="Calibri"/>
                <a:ea typeface="Calibri"/>
                <a:cs typeface="Calibri"/>
                <a:sym typeface="Calibri"/>
              </a:rPr>
              <a:t>Must follow applicable laws to every country the app is available to</a:t>
            </a:r>
            <a:endParaRPr sz="13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0"/>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Diagram</a:t>
            </a:r>
            <a:endParaRPr/>
          </a:p>
        </p:txBody>
      </p:sp>
      <p:pic>
        <p:nvPicPr>
          <p:cNvPr id="215" name="Google Shape;215;p20"/>
          <p:cNvPicPr preferRelativeResize="0"/>
          <p:nvPr/>
        </p:nvPicPr>
        <p:blipFill>
          <a:blip r:embed="rId3">
            <a:alphaModFix/>
          </a:blip>
          <a:stretch>
            <a:fillRect/>
          </a:stretch>
        </p:blipFill>
        <p:spPr>
          <a:xfrm>
            <a:off x="1860138" y="1072275"/>
            <a:ext cx="5423725" cy="3711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313575" y="251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 Diagrams</a:t>
            </a:r>
            <a:endParaRPr/>
          </a:p>
        </p:txBody>
      </p:sp>
      <p:pic>
        <p:nvPicPr>
          <p:cNvPr id="221" name="Google Shape;221;p21"/>
          <p:cNvPicPr preferRelativeResize="0"/>
          <p:nvPr/>
        </p:nvPicPr>
        <p:blipFill>
          <a:blip r:embed="rId3">
            <a:alphaModFix/>
          </a:blip>
          <a:stretch>
            <a:fillRect/>
          </a:stretch>
        </p:blipFill>
        <p:spPr>
          <a:xfrm>
            <a:off x="291025" y="797650"/>
            <a:ext cx="3107475" cy="4124025"/>
          </a:xfrm>
          <a:prstGeom prst="rect">
            <a:avLst/>
          </a:prstGeom>
          <a:noFill/>
          <a:ln>
            <a:noFill/>
          </a:ln>
        </p:spPr>
      </p:pic>
      <p:pic>
        <p:nvPicPr>
          <p:cNvPr id="222" name="Google Shape;222;p21"/>
          <p:cNvPicPr preferRelativeResize="0"/>
          <p:nvPr/>
        </p:nvPicPr>
        <p:blipFill>
          <a:blip r:embed="rId4">
            <a:alphaModFix/>
          </a:blip>
          <a:stretch>
            <a:fillRect/>
          </a:stretch>
        </p:blipFill>
        <p:spPr>
          <a:xfrm>
            <a:off x="4142625" y="797650"/>
            <a:ext cx="3798261" cy="414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